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  <p:sldMasterId id="2147483712" r:id="rId5"/>
  </p:sldMasterIdLst>
  <p:notesMasterIdLst>
    <p:notesMasterId r:id="rId19"/>
  </p:notesMasterIdLst>
  <p:handoutMasterIdLst>
    <p:handoutMasterId r:id="rId20"/>
  </p:handoutMasterIdLst>
  <p:sldIdLst>
    <p:sldId id="256" r:id="rId6"/>
    <p:sldId id="350" r:id="rId7"/>
    <p:sldId id="370" r:id="rId8"/>
    <p:sldId id="368" r:id="rId9"/>
    <p:sldId id="360" r:id="rId10"/>
    <p:sldId id="361" r:id="rId11"/>
    <p:sldId id="362" r:id="rId12"/>
    <p:sldId id="363" r:id="rId13"/>
    <p:sldId id="365" r:id="rId14"/>
    <p:sldId id="366" r:id="rId15"/>
    <p:sldId id="367" r:id="rId16"/>
    <p:sldId id="351" r:id="rId17"/>
    <p:sldId id="369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organe Juliat" initials="MJ" lastIdx="1" clrIdx="6">
    <p:extLst>
      <p:ext uri="{19B8F6BF-5375-455C-9EA6-DF929625EA0E}">
        <p15:presenceInfo xmlns:p15="http://schemas.microsoft.com/office/powerpoint/2012/main" userId="S::m.juliat@rupprecht-consult.eu::71838984-a56a-4f22-8d04-f3d8961f163c" providerId="AD"/>
      </p:ext>
    </p:extLst>
  </p:cmAuthor>
  <p:cmAuthor id="1" name="Ralf Brand" initials="RB" lastIdx="23" clrIdx="0">
    <p:extLst>
      <p:ext uri="{19B8F6BF-5375-455C-9EA6-DF929625EA0E}">
        <p15:presenceInfo xmlns:p15="http://schemas.microsoft.com/office/powerpoint/2012/main" userId="S::r.brand@rupprecht-consult.eu::39ac1cf0-8b8d-4555-a03f-d084ab4d3a97" providerId="AD"/>
      </p:ext>
    </p:extLst>
  </p:cmAuthor>
  <p:cmAuthor id="8" name="Anouchka Strunden" initials="AS" lastIdx="5" clrIdx="7">
    <p:extLst>
      <p:ext uri="{19B8F6BF-5375-455C-9EA6-DF929625EA0E}">
        <p15:presenceInfo xmlns:p15="http://schemas.microsoft.com/office/powerpoint/2012/main" userId="S::a.strunden@rupprecht-consult.eu::08e98983-a7e1-44b8-a467-9740e4059328" providerId="AD"/>
      </p:ext>
    </p:extLst>
  </p:cmAuthor>
  <p:cmAuthor id="2" name="Marie Rupprecht" initials="MR" lastIdx="23" clrIdx="1">
    <p:extLst>
      <p:ext uri="{19B8F6BF-5375-455C-9EA6-DF929625EA0E}">
        <p15:presenceInfo xmlns:p15="http://schemas.microsoft.com/office/powerpoint/2012/main" userId="S::m.rupprecht@rupprecht-consult.eu::7826b871-b306-428b-849e-8395b75bd976" providerId="AD"/>
      </p:ext>
    </p:extLst>
  </p:cmAuthor>
  <p:cmAuthor id="3" name="Lasse Brand" initials="LB" lastIdx="14" clrIdx="2">
    <p:extLst>
      <p:ext uri="{19B8F6BF-5375-455C-9EA6-DF929625EA0E}">
        <p15:presenceInfo xmlns:p15="http://schemas.microsoft.com/office/powerpoint/2012/main" userId="S::l.brand@rupprecht-consult.eu::06156967-5d88-4bb1-bbb2-6ed51ecee4ec" providerId="AD"/>
      </p:ext>
    </p:extLst>
  </p:cmAuthor>
  <p:cmAuthor id="4" name="Lisa Marie Brunner" initials="LB" lastIdx="14" clrIdx="3">
    <p:extLst>
      <p:ext uri="{19B8F6BF-5375-455C-9EA6-DF929625EA0E}">
        <p15:presenceInfo xmlns:p15="http://schemas.microsoft.com/office/powerpoint/2012/main" userId="S::l.brunner@rupprecht-consult.eu::28796aed-c02a-4252-8185-efeb20cd9bab" providerId="AD"/>
      </p:ext>
    </p:extLst>
  </p:cmAuthor>
  <p:cmAuthor id="5" name="Gabi Wegeler" initials="GW" lastIdx="23" clrIdx="4">
    <p:extLst>
      <p:ext uri="{19B8F6BF-5375-455C-9EA6-DF929625EA0E}">
        <p15:presenceInfo xmlns:p15="http://schemas.microsoft.com/office/powerpoint/2012/main" userId="S::g.wegeler@rupprecht-consult.eu::612adabc-6165-4c18-af92-0dcf873f6585" providerId="AD"/>
      </p:ext>
    </p:extLst>
  </p:cmAuthor>
  <p:cmAuthor id="6" name="Bonnie Fenton" initials="BF" lastIdx="4" clrIdx="5">
    <p:extLst>
      <p:ext uri="{19B8F6BF-5375-455C-9EA6-DF929625EA0E}">
        <p15:presenceInfo xmlns:p15="http://schemas.microsoft.com/office/powerpoint/2012/main" userId="S::b.fenton@rupprecht-consult.eu::dc17fde1-12eb-4fec-8fa1-027fdf9286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BDB0AB"/>
    <a:srgbClr val="C9BEBA"/>
    <a:srgbClr val="C9BEB9"/>
    <a:srgbClr val="CFC7C0"/>
    <a:srgbClr val="CABFBB"/>
    <a:srgbClr val="CFC6C1"/>
    <a:srgbClr val="000000"/>
    <a:srgbClr val="FFFFFF"/>
    <a:srgbClr val="1B4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66AF14-7744-4656-A59A-64B65FDF5479}" v="15" dt="2023-04-05T13:59:16.8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69" autoAdjust="0"/>
  </p:normalViewPr>
  <p:slideViewPr>
    <p:cSldViewPr snapToGrid="0">
      <p:cViewPr>
        <p:scale>
          <a:sx n="75" d="100"/>
          <a:sy n="75" d="100"/>
        </p:scale>
        <p:origin x="1638" y="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lf Brand" userId="39ac1cf0-8b8d-4555-a03f-d084ab4d3a97" providerId="ADAL" clId="{7B66AF14-7744-4656-A59A-64B65FDF5479}"/>
    <pc:docChg chg="custSel modSld">
      <pc:chgData name="Ralf Brand" userId="39ac1cf0-8b8d-4555-a03f-d084ab4d3a97" providerId="ADAL" clId="{7B66AF14-7744-4656-A59A-64B65FDF5479}" dt="2023-04-05T13:59:23.556" v="30" actId="478"/>
      <pc:docMkLst>
        <pc:docMk/>
      </pc:docMkLst>
      <pc:sldChg chg="delSp modSp mod delAnim modAnim">
        <pc:chgData name="Ralf Brand" userId="39ac1cf0-8b8d-4555-a03f-d084ab4d3a97" providerId="ADAL" clId="{7B66AF14-7744-4656-A59A-64B65FDF5479}" dt="2023-04-05T10:04:03.647" v="6" actId="1076"/>
        <pc:sldMkLst>
          <pc:docMk/>
          <pc:sldMk cId="1517631010" sldId="360"/>
        </pc:sldMkLst>
        <pc:grpChg chg="del">
          <ac:chgData name="Ralf Brand" userId="39ac1cf0-8b8d-4555-a03f-d084ab4d3a97" providerId="ADAL" clId="{7B66AF14-7744-4656-A59A-64B65FDF5479}" dt="2023-04-05T10:03:49.193" v="1" actId="478"/>
          <ac:grpSpMkLst>
            <pc:docMk/>
            <pc:sldMk cId="1517631010" sldId="360"/>
            <ac:grpSpMk id="5" creationId="{B439F2A7-5E7C-3E9C-2218-AD1170995E45}"/>
          </ac:grpSpMkLst>
        </pc:grpChg>
        <pc:grpChg chg="del">
          <ac:chgData name="Ralf Brand" userId="39ac1cf0-8b8d-4555-a03f-d084ab4d3a97" providerId="ADAL" clId="{7B66AF14-7744-4656-A59A-64B65FDF5479}" dt="2023-04-05T10:03:56.764" v="3" actId="478"/>
          <ac:grpSpMkLst>
            <pc:docMk/>
            <pc:sldMk cId="1517631010" sldId="360"/>
            <ac:grpSpMk id="20" creationId="{49A1633B-845D-E0C7-8A04-6DC0F2002352}"/>
          </ac:grpSpMkLst>
        </pc:grpChg>
        <pc:grpChg chg="del">
          <ac:chgData name="Ralf Brand" userId="39ac1cf0-8b8d-4555-a03f-d084ab4d3a97" providerId="ADAL" clId="{7B66AF14-7744-4656-A59A-64B65FDF5479}" dt="2023-04-05T10:03:59.498" v="5" actId="478"/>
          <ac:grpSpMkLst>
            <pc:docMk/>
            <pc:sldMk cId="1517631010" sldId="360"/>
            <ac:grpSpMk id="21" creationId="{95FF16EE-A83D-D3DF-A528-8A72075A815E}"/>
          </ac:grpSpMkLst>
        </pc:grpChg>
        <pc:grpChg chg="del">
          <ac:chgData name="Ralf Brand" userId="39ac1cf0-8b8d-4555-a03f-d084ab4d3a97" providerId="ADAL" clId="{7B66AF14-7744-4656-A59A-64B65FDF5479}" dt="2023-04-05T10:03:51.207" v="2" actId="478"/>
          <ac:grpSpMkLst>
            <pc:docMk/>
            <pc:sldMk cId="1517631010" sldId="360"/>
            <ac:grpSpMk id="22" creationId="{15FBD0B7-7B5F-C479-33F9-5687F6E5084B}"/>
          </ac:grpSpMkLst>
        </pc:grpChg>
        <pc:picChg chg="del">
          <ac:chgData name="Ralf Brand" userId="39ac1cf0-8b8d-4555-a03f-d084ab4d3a97" providerId="ADAL" clId="{7B66AF14-7744-4656-A59A-64B65FDF5479}" dt="2023-04-05T10:03:41.025" v="0" actId="478"/>
          <ac:picMkLst>
            <pc:docMk/>
            <pc:sldMk cId="1517631010" sldId="360"/>
            <ac:picMk id="7" creationId="{025D33E4-0228-C8A5-1375-B5D3CF378258}"/>
          </ac:picMkLst>
        </pc:picChg>
        <pc:picChg chg="mod">
          <ac:chgData name="Ralf Brand" userId="39ac1cf0-8b8d-4555-a03f-d084ab4d3a97" providerId="ADAL" clId="{7B66AF14-7744-4656-A59A-64B65FDF5479}" dt="2023-04-05T10:04:03.647" v="6" actId="1076"/>
          <ac:picMkLst>
            <pc:docMk/>
            <pc:sldMk cId="1517631010" sldId="360"/>
            <ac:picMk id="12" creationId="{C4403FA0-1320-9594-389C-9B8543B976DC}"/>
          </ac:picMkLst>
        </pc:picChg>
      </pc:sldChg>
      <pc:sldChg chg="delSp modSp mod delAnim modAnim">
        <pc:chgData name="Ralf Brand" userId="39ac1cf0-8b8d-4555-a03f-d084ab4d3a97" providerId="ADAL" clId="{7B66AF14-7744-4656-A59A-64B65FDF5479}" dt="2023-04-05T10:05:10.128" v="28" actId="1076"/>
        <pc:sldMkLst>
          <pc:docMk/>
          <pc:sldMk cId="3006396087" sldId="361"/>
        </pc:sldMkLst>
        <pc:spChg chg="mod">
          <ac:chgData name="Ralf Brand" userId="39ac1cf0-8b8d-4555-a03f-d084ab4d3a97" providerId="ADAL" clId="{7B66AF14-7744-4656-A59A-64B65FDF5479}" dt="2023-04-05T10:04:27.318" v="14" actId="1076"/>
          <ac:spMkLst>
            <pc:docMk/>
            <pc:sldMk cId="3006396087" sldId="361"/>
            <ac:spMk id="4" creationId="{FA3D8344-2942-79FE-3163-BCFB51B717C9}"/>
          </ac:spMkLst>
        </pc:spChg>
        <pc:spChg chg="mod">
          <ac:chgData name="Ralf Brand" userId="39ac1cf0-8b8d-4555-a03f-d084ab4d3a97" providerId="ADAL" clId="{7B66AF14-7744-4656-A59A-64B65FDF5479}" dt="2023-04-05T10:04:59.454" v="25" actId="1076"/>
          <ac:spMkLst>
            <pc:docMk/>
            <pc:sldMk cId="3006396087" sldId="361"/>
            <ac:spMk id="11" creationId="{4DCFCC52-B1AA-A648-EFB6-6F16162A53C4}"/>
          </ac:spMkLst>
        </pc:spChg>
        <pc:grpChg chg="del mod">
          <ac:chgData name="Ralf Brand" userId="39ac1cf0-8b8d-4555-a03f-d084ab4d3a97" providerId="ADAL" clId="{7B66AF14-7744-4656-A59A-64B65FDF5479}" dt="2023-04-05T10:04:27.529" v="15" actId="478"/>
          <ac:grpSpMkLst>
            <pc:docMk/>
            <pc:sldMk cId="3006396087" sldId="361"/>
            <ac:grpSpMk id="5" creationId="{52470BE9-F229-642C-9064-895B25ECB9B5}"/>
          </ac:grpSpMkLst>
        </pc:grpChg>
        <pc:grpChg chg="del">
          <ac:chgData name="Ralf Brand" userId="39ac1cf0-8b8d-4555-a03f-d084ab4d3a97" providerId="ADAL" clId="{7B66AF14-7744-4656-A59A-64B65FDF5479}" dt="2023-04-05T10:04:33.768" v="17" actId="478"/>
          <ac:grpSpMkLst>
            <pc:docMk/>
            <pc:sldMk cId="3006396087" sldId="361"/>
            <ac:grpSpMk id="9" creationId="{33A1AA6C-02D3-DBF9-28E6-6E614655805A}"/>
          </ac:grpSpMkLst>
        </pc:grpChg>
        <pc:grpChg chg="mod">
          <ac:chgData name="Ralf Brand" userId="39ac1cf0-8b8d-4555-a03f-d084ab4d3a97" providerId="ADAL" clId="{7B66AF14-7744-4656-A59A-64B65FDF5479}" dt="2023-04-05T10:04:59.454" v="25" actId="1076"/>
          <ac:grpSpMkLst>
            <pc:docMk/>
            <pc:sldMk cId="3006396087" sldId="361"/>
            <ac:grpSpMk id="12" creationId="{B6144F6D-5C5F-1EDA-40B6-D0ABEA5E19FD}"/>
          </ac:grpSpMkLst>
        </pc:grpChg>
        <pc:grpChg chg="del">
          <ac:chgData name="Ralf Brand" userId="39ac1cf0-8b8d-4555-a03f-d084ab4d3a97" providerId="ADAL" clId="{7B66AF14-7744-4656-A59A-64B65FDF5479}" dt="2023-04-05T10:04:18.567" v="12" actId="478"/>
          <ac:grpSpMkLst>
            <pc:docMk/>
            <pc:sldMk cId="3006396087" sldId="361"/>
            <ac:grpSpMk id="15" creationId="{57A993D3-47EA-0A4C-FFD0-AE7F4C2BCB3F}"/>
          </ac:grpSpMkLst>
        </pc:grpChg>
        <pc:grpChg chg="mod">
          <ac:chgData name="Ralf Brand" userId="39ac1cf0-8b8d-4555-a03f-d084ab4d3a97" providerId="ADAL" clId="{7B66AF14-7744-4656-A59A-64B65FDF5479}" dt="2023-04-05T10:05:03.174" v="26" actId="1076"/>
          <ac:grpSpMkLst>
            <pc:docMk/>
            <pc:sldMk cId="3006396087" sldId="361"/>
            <ac:grpSpMk id="28" creationId="{350A5D81-4FA7-0B7B-2AA9-54EF7343610A}"/>
          </ac:grpSpMkLst>
        </pc:grpChg>
        <pc:grpChg chg="del">
          <ac:chgData name="Ralf Brand" userId="39ac1cf0-8b8d-4555-a03f-d084ab4d3a97" providerId="ADAL" clId="{7B66AF14-7744-4656-A59A-64B65FDF5479}" dt="2023-04-05T10:04:07.623" v="8" actId="478"/>
          <ac:grpSpMkLst>
            <pc:docMk/>
            <pc:sldMk cId="3006396087" sldId="361"/>
            <ac:grpSpMk id="31" creationId="{109DD1FC-D381-32DD-8E71-268DA9D45C47}"/>
          </ac:grpSpMkLst>
        </pc:grpChg>
        <pc:grpChg chg="del">
          <ac:chgData name="Ralf Brand" userId="39ac1cf0-8b8d-4555-a03f-d084ab4d3a97" providerId="ADAL" clId="{7B66AF14-7744-4656-A59A-64B65FDF5479}" dt="2023-04-05T10:04:06.221" v="7" actId="478"/>
          <ac:grpSpMkLst>
            <pc:docMk/>
            <pc:sldMk cId="3006396087" sldId="361"/>
            <ac:grpSpMk id="36" creationId="{BF65F4B4-4052-FCE3-724E-125D7215E223}"/>
          </ac:grpSpMkLst>
        </pc:grpChg>
        <pc:grpChg chg="mod">
          <ac:chgData name="Ralf Brand" userId="39ac1cf0-8b8d-4555-a03f-d084ab4d3a97" providerId="ADAL" clId="{7B66AF14-7744-4656-A59A-64B65FDF5479}" dt="2023-04-05T10:04:39.791" v="18" actId="1076"/>
          <ac:grpSpMkLst>
            <pc:docMk/>
            <pc:sldMk cId="3006396087" sldId="361"/>
            <ac:grpSpMk id="37" creationId="{701EE975-83E0-ACA6-3016-6A0535FAF90A}"/>
          </ac:grpSpMkLst>
        </pc:grpChg>
        <pc:picChg chg="mod">
          <ac:chgData name="Ralf Brand" userId="39ac1cf0-8b8d-4555-a03f-d084ab4d3a97" providerId="ADAL" clId="{7B66AF14-7744-4656-A59A-64B65FDF5479}" dt="2023-04-05T10:04:39.791" v="18" actId="1076"/>
          <ac:picMkLst>
            <pc:docMk/>
            <pc:sldMk cId="3006396087" sldId="361"/>
            <ac:picMk id="16" creationId="{9487E83A-5C94-40ED-84FE-8C3E480FF3FE}"/>
          </ac:picMkLst>
        </pc:picChg>
        <pc:picChg chg="mod">
          <ac:chgData name="Ralf Brand" userId="39ac1cf0-8b8d-4555-a03f-d084ab4d3a97" providerId="ADAL" clId="{7B66AF14-7744-4656-A59A-64B65FDF5479}" dt="2023-04-05T10:04:39.791" v="18" actId="1076"/>
          <ac:picMkLst>
            <pc:docMk/>
            <pc:sldMk cId="3006396087" sldId="361"/>
            <ac:picMk id="18" creationId="{D9AF5156-3AA1-B666-63D3-44CC5EEC813B}"/>
          </ac:picMkLst>
        </pc:picChg>
        <pc:picChg chg="mod">
          <ac:chgData name="Ralf Brand" userId="39ac1cf0-8b8d-4555-a03f-d084ab4d3a97" providerId="ADAL" clId="{7B66AF14-7744-4656-A59A-64B65FDF5479}" dt="2023-04-05T10:05:07.031" v="27" actId="1076"/>
          <ac:picMkLst>
            <pc:docMk/>
            <pc:sldMk cId="3006396087" sldId="361"/>
            <ac:picMk id="20" creationId="{336FB0F1-0889-9788-6F36-8FC6DCF497C0}"/>
          </ac:picMkLst>
        </pc:picChg>
        <pc:picChg chg="mod">
          <ac:chgData name="Ralf Brand" userId="39ac1cf0-8b8d-4555-a03f-d084ab4d3a97" providerId="ADAL" clId="{7B66AF14-7744-4656-A59A-64B65FDF5479}" dt="2023-04-05T10:05:10.128" v="28" actId="1076"/>
          <ac:picMkLst>
            <pc:docMk/>
            <pc:sldMk cId="3006396087" sldId="361"/>
            <ac:picMk id="21" creationId="{3D7F2394-9941-4CB4-0771-08DE7F4DF34B}"/>
          </ac:picMkLst>
        </pc:picChg>
        <pc:picChg chg="mod">
          <ac:chgData name="Ralf Brand" userId="39ac1cf0-8b8d-4555-a03f-d084ab4d3a97" providerId="ADAL" clId="{7B66AF14-7744-4656-A59A-64B65FDF5479}" dt="2023-04-05T10:04:27.318" v="14" actId="1076"/>
          <ac:picMkLst>
            <pc:docMk/>
            <pc:sldMk cId="3006396087" sldId="361"/>
            <ac:picMk id="2050" creationId="{7AE7E1C2-C153-D330-DD58-190CE29E51BC}"/>
          </ac:picMkLst>
        </pc:picChg>
        <pc:picChg chg="mod">
          <ac:chgData name="Ralf Brand" userId="39ac1cf0-8b8d-4555-a03f-d084ab4d3a97" providerId="ADAL" clId="{7B66AF14-7744-4656-A59A-64B65FDF5479}" dt="2023-04-05T10:04:59.454" v="25" actId="1076"/>
          <ac:picMkLst>
            <pc:docMk/>
            <pc:sldMk cId="3006396087" sldId="361"/>
            <ac:picMk id="2054" creationId="{B190D550-A429-B68D-5396-451629B603DF}"/>
          </ac:picMkLst>
        </pc:picChg>
      </pc:sldChg>
      <pc:sldChg chg="modSp">
        <pc:chgData name="Ralf Brand" userId="39ac1cf0-8b8d-4555-a03f-d084ab4d3a97" providerId="ADAL" clId="{7B66AF14-7744-4656-A59A-64B65FDF5479}" dt="2023-04-05T13:59:16.809" v="29" actId="6549"/>
        <pc:sldMkLst>
          <pc:docMk/>
          <pc:sldMk cId="2367672471" sldId="362"/>
        </pc:sldMkLst>
        <pc:spChg chg="mod">
          <ac:chgData name="Ralf Brand" userId="39ac1cf0-8b8d-4555-a03f-d084ab4d3a97" providerId="ADAL" clId="{7B66AF14-7744-4656-A59A-64B65FDF5479}" dt="2023-04-05T13:59:16.809" v="29" actId="6549"/>
          <ac:spMkLst>
            <pc:docMk/>
            <pc:sldMk cId="2367672471" sldId="362"/>
            <ac:spMk id="19" creationId="{6096F3E0-2893-4E90-96D9-FA4C5A6850A5}"/>
          </ac:spMkLst>
        </pc:spChg>
      </pc:sldChg>
      <pc:sldChg chg="delSp mod delAnim">
        <pc:chgData name="Ralf Brand" userId="39ac1cf0-8b8d-4555-a03f-d084ab4d3a97" providerId="ADAL" clId="{7B66AF14-7744-4656-A59A-64B65FDF5479}" dt="2023-04-05T13:59:23.556" v="30" actId="478"/>
        <pc:sldMkLst>
          <pc:docMk/>
          <pc:sldMk cId="1130110529" sldId="365"/>
        </pc:sldMkLst>
        <pc:grpChg chg="del">
          <ac:chgData name="Ralf Brand" userId="39ac1cf0-8b8d-4555-a03f-d084ab4d3a97" providerId="ADAL" clId="{7B66AF14-7744-4656-A59A-64B65FDF5479}" dt="2023-04-05T13:59:23.556" v="30" actId="478"/>
          <ac:grpSpMkLst>
            <pc:docMk/>
            <pc:sldMk cId="1130110529" sldId="365"/>
            <ac:grpSpMk id="10" creationId="{E06671F5-E9CD-A491-917A-75C611FF2EA3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BE771B-0E1B-4C06-87B1-485B709768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3A50F-0166-4465-AB4F-7A402C55E4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7CBBA-E242-4712-92CA-6DB681FEE227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447048-9D05-42B5-B34D-5D70CC332F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4227E-BE43-42AB-B25F-A2015EFC8F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36395-90FD-4A68-BC25-24444F6896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934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4BCFD-92C8-49A3-BCAB-EFB19647FB9E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1C62C-76E5-4EB1-AC36-931BADE51B8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95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Bsp</a:t>
            </a:r>
            <a:r>
              <a:rPr lang="de-DE"/>
              <a:t>: Kinder werden kaum ISA vorschlagen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1C62C-76E5-4EB1-AC36-931BADE51B8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017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Öffentliche Erwartung nähren (Sich aus dem Fenster lehnen)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1C62C-76E5-4EB1-AC36-931BADE51B8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737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Bsp</a:t>
            </a:r>
            <a:r>
              <a:rPr lang="de-DE"/>
              <a:t>: Kinder werden kaum ISA vorschlagen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1C62C-76E5-4EB1-AC36-931BADE51B8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239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Selbstverpflichtung: Öffentliche Erwartung aufbauen</a:t>
            </a:r>
          </a:p>
          <a:p>
            <a:r>
              <a:rPr lang="de-DE" dirty="0"/>
              <a:t>Information: Beschilderung / Kinderstraßen</a:t>
            </a:r>
          </a:p>
          <a:p>
            <a:r>
              <a:rPr lang="de-DE" dirty="0"/>
              <a:t>Materialien: Kinderlandkarte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1C62C-76E5-4EB1-AC36-931BADE51B8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093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dirty="0"/>
              <a:t>Mission Statement: Commitment, </a:t>
            </a:r>
            <a:r>
              <a:rPr lang="en-GB" dirty="0" err="1"/>
              <a:t>Verbindlichkeit</a:t>
            </a:r>
            <a:r>
              <a:rPr lang="en-GB" dirty="0"/>
              <a:t>, </a:t>
            </a:r>
            <a:r>
              <a:rPr lang="en-GB" dirty="0" err="1"/>
              <a:t>Priorität</a:t>
            </a:r>
            <a:r>
              <a:rPr lang="en-GB" dirty="0"/>
              <a:t> … </a:t>
            </a:r>
            <a:r>
              <a:rPr lang="en-GB" dirty="0" err="1"/>
              <a:t>aus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Fenster </a:t>
            </a:r>
            <a:r>
              <a:rPr lang="en-GB" dirty="0" err="1"/>
              <a:t>lehnen</a:t>
            </a:r>
            <a:endParaRPr lang="en-GB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dirty="0"/>
              <a:t>Selbstbewusstes Stadtmarketing, Mehrwert betonen, Städtewettbewerb, 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1C62C-76E5-4EB1-AC36-931BADE51B8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865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Faktenwissen als Voraussetzung für </a:t>
            </a:r>
            <a:r>
              <a:rPr lang="de-DE" dirty="0" err="1"/>
              <a:t>Commitment</a:t>
            </a:r>
            <a:r>
              <a:rPr lang="de-DE" dirty="0"/>
              <a:t>, gute Argumente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1C62C-76E5-4EB1-AC36-931BADE51B8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026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Budgets (</a:t>
            </a:r>
            <a:r>
              <a:rPr lang="de-DE" dirty="0" err="1"/>
              <a:t>participatory</a:t>
            </a:r>
            <a:r>
              <a:rPr lang="de-DE" dirty="0"/>
              <a:t> </a:t>
            </a:r>
            <a:r>
              <a:rPr lang="de-DE" dirty="0" err="1"/>
              <a:t>budgeting</a:t>
            </a:r>
            <a:r>
              <a:rPr lang="de-DE" dirty="0"/>
              <a:t>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1C62C-76E5-4EB1-AC36-931BADE51B8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086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Öffentliche Erwartung nähren (Sich aus dem Fenster lehnen)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1C62C-76E5-4EB1-AC36-931BADE51B8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163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Was nicht gemessen wird bleibt unsichtbar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1C62C-76E5-4EB1-AC36-931BADE51B8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58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FFF: Klimaschutz ist Kinderschutz 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1C62C-76E5-4EB1-AC36-931BADE51B8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483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bschnitts-&#10;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leichschenkliges Dreieck 75">
            <a:extLst>
              <a:ext uri="{FF2B5EF4-FFF2-40B4-BE49-F238E27FC236}">
                <a16:creationId xmlns:a16="http://schemas.microsoft.com/office/drawing/2014/main" id="{A026D48C-005A-49C1-B6EF-DE4574EF0E49}"/>
              </a:ext>
            </a:extLst>
          </p:cNvPr>
          <p:cNvSpPr/>
          <p:nvPr/>
        </p:nvSpPr>
        <p:spPr>
          <a:xfrm rot="16200000" flipH="1">
            <a:off x="2736910" y="798928"/>
            <a:ext cx="6739200" cy="12192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Gleichschenkliges Dreieck 76">
            <a:extLst>
              <a:ext uri="{FF2B5EF4-FFF2-40B4-BE49-F238E27FC236}">
                <a16:creationId xmlns:a16="http://schemas.microsoft.com/office/drawing/2014/main" id="{2B09264B-55ED-4B66-84E1-351B52493374}"/>
              </a:ext>
            </a:extLst>
          </p:cNvPr>
          <p:cNvSpPr/>
          <p:nvPr/>
        </p:nvSpPr>
        <p:spPr>
          <a:xfrm rot="5400000">
            <a:off x="2721699" y="-2719685"/>
            <a:ext cx="6740106" cy="12179476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70BD26B-7D80-46DB-8A9B-AAD954625C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Gleichschenkliges Dreieck 75">
            <a:extLst>
              <a:ext uri="{FF2B5EF4-FFF2-40B4-BE49-F238E27FC236}">
                <a16:creationId xmlns:a16="http://schemas.microsoft.com/office/drawing/2014/main" id="{BED90928-A8AA-4870-9AAF-EDC528D5B2EE}"/>
              </a:ext>
            </a:extLst>
          </p:cNvPr>
          <p:cNvSpPr/>
          <p:nvPr/>
        </p:nvSpPr>
        <p:spPr>
          <a:xfrm rot="16200000" flipH="1">
            <a:off x="2736910" y="798928"/>
            <a:ext cx="6739200" cy="12192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Gleichschenkliges Dreieck 76">
            <a:extLst>
              <a:ext uri="{FF2B5EF4-FFF2-40B4-BE49-F238E27FC236}">
                <a16:creationId xmlns:a16="http://schemas.microsoft.com/office/drawing/2014/main" id="{24D96A9E-9BAE-418C-BBD7-B101B599CA91}"/>
              </a:ext>
            </a:extLst>
          </p:cNvPr>
          <p:cNvSpPr/>
          <p:nvPr/>
        </p:nvSpPr>
        <p:spPr>
          <a:xfrm rot="5400000">
            <a:off x="2721699" y="-2719685"/>
            <a:ext cx="6740106" cy="12179476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D418C557-25BA-4337-AAA0-06938969A5C8}"/>
              </a:ext>
            </a:extLst>
          </p:cNvPr>
          <p:cNvSpPr/>
          <p:nvPr/>
        </p:nvSpPr>
        <p:spPr>
          <a:xfrm>
            <a:off x="0" y="1274618"/>
            <a:ext cx="10871200" cy="36652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/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03C61B66-6623-4153-A1E7-C398F487BE5E}"/>
              </a:ext>
            </a:extLst>
          </p:cNvPr>
          <p:cNvGrpSpPr/>
          <p:nvPr/>
        </p:nvGrpSpPr>
        <p:grpSpPr>
          <a:xfrm>
            <a:off x="0" y="3877892"/>
            <a:ext cx="628074" cy="738909"/>
            <a:chOff x="-1" y="3429000"/>
            <a:chExt cx="628074" cy="738909"/>
          </a:xfrm>
        </p:grpSpPr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A9B4636A-9978-42D4-87CB-696FE9D4EA43}"/>
                </a:ext>
              </a:extLst>
            </p:cNvPr>
            <p:cNvSpPr/>
            <p:nvPr/>
          </p:nvSpPr>
          <p:spPr>
            <a:xfrm>
              <a:off x="0" y="3429000"/>
              <a:ext cx="628073" cy="157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-25000"/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0278173C-33C2-43B4-AF27-55CDF65F04A2}"/>
                </a:ext>
              </a:extLst>
            </p:cNvPr>
            <p:cNvSpPr/>
            <p:nvPr/>
          </p:nvSpPr>
          <p:spPr>
            <a:xfrm>
              <a:off x="0" y="3719946"/>
              <a:ext cx="628073" cy="157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-25000"/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59C58AAC-6CDB-4B8B-A71F-9C858F36B7F3}"/>
                </a:ext>
              </a:extLst>
            </p:cNvPr>
            <p:cNvSpPr/>
            <p:nvPr/>
          </p:nvSpPr>
          <p:spPr>
            <a:xfrm>
              <a:off x="-1" y="4010891"/>
              <a:ext cx="628073" cy="157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-25000"/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2DF1D229-5F21-49AC-8DD3-B0D0BC9B03E9}"/>
              </a:ext>
            </a:extLst>
          </p:cNvPr>
          <p:cNvGrpSpPr/>
          <p:nvPr/>
        </p:nvGrpSpPr>
        <p:grpSpPr>
          <a:xfrm>
            <a:off x="10741892" y="3875707"/>
            <a:ext cx="786470" cy="738909"/>
            <a:chOff x="10741891" y="3426815"/>
            <a:chExt cx="786470" cy="738909"/>
          </a:xfrm>
        </p:grpSpPr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D07DF1A8-5561-434B-9BAD-4B404134B2EB}"/>
                </a:ext>
              </a:extLst>
            </p:cNvPr>
            <p:cNvGrpSpPr/>
            <p:nvPr/>
          </p:nvGrpSpPr>
          <p:grpSpPr>
            <a:xfrm>
              <a:off x="10741891" y="3426815"/>
              <a:ext cx="158401" cy="738909"/>
              <a:chOff x="-1" y="3429000"/>
              <a:chExt cx="158401" cy="738909"/>
            </a:xfrm>
            <a:solidFill>
              <a:schemeClr val="bg1"/>
            </a:solidFill>
          </p:grpSpPr>
          <p:sp>
            <p:nvSpPr>
              <p:cNvPr id="70" name="Rechteck 69">
                <a:extLst>
                  <a:ext uri="{FF2B5EF4-FFF2-40B4-BE49-F238E27FC236}">
                    <a16:creationId xmlns:a16="http://schemas.microsoft.com/office/drawing/2014/main" id="{BC528886-2B4C-430E-9511-90AD93818D05}"/>
                  </a:ext>
                </a:extLst>
              </p:cNvPr>
              <p:cNvSpPr/>
              <p:nvPr/>
            </p:nvSpPr>
            <p:spPr>
              <a:xfrm>
                <a:off x="0" y="3429000"/>
                <a:ext cx="158400" cy="157018"/>
              </a:xfrm>
              <a:prstGeom prst="rect">
                <a:avLst/>
              </a:prstGeom>
              <a:solidFill>
                <a:srgbClr val="E6E5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aseline="-25000"/>
              </a:p>
            </p:txBody>
          </p:sp>
          <p:sp>
            <p:nvSpPr>
              <p:cNvPr id="71" name="Rechteck 70">
                <a:extLst>
                  <a:ext uri="{FF2B5EF4-FFF2-40B4-BE49-F238E27FC236}">
                    <a16:creationId xmlns:a16="http://schemas.microsoft.com/office/drawing/2014/main" id="{0ED026DD-C28A-42A7-983D-340D853E85AB}"/>
                  </a:ext>
                </a:extLst>
              </p:cNvPr>
              <p:cNvSpPr/>
              <p:nvPr/>
            </p:nvSpPr>
            <p:spPr>
              <a:xfrm>
                <a:off x="0" y="3719946"/>
                <a:ext cx="158400" cy="157018"/>
              </a:xfrm>
              <a:prstGeom prst="rect">
                <a:avLst/>
              </a:prstGeom>
              <a:solidFill>
                <a:srgbClr val="E6E5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aseline="-25000"/>
              </a:p>
            </p:txBody>
          </p:sp>
          <p:sp>
            <p:nvSpPr>
              <p:cNvPr id="72" name="Rechteck 71">
                <a:extLst>
                  <a:ext uri="{FF2B5EF4-FFF2-40B4-BE49-F238E27FC236}">
                    <a16:creationId xmlns:a16="http://schemas.microsoft.com/office/drawing/2014/main" id="{1A678CF1-02B5-4094-9C8B-7D0660D6A232}"/>
                  </a:ext>
                </a:extLst>
              </p:cNvPr>
              <p:cNvSpPr/>
              <p:nvPr/>
            </p:nvSpPr>
            <p:spPr>
              <a:xfrm>
                <a:off x="-1" y="4010891"/>
                <a:ext cx="158400" cy="157018"/>
              </a:xfrm>
              <a:prstGeom prst="rect">
                <a:avLst/>
              </a:prstGeom>
              <a:solidFill>
                <a:srgbClr val="E6E5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aseline="-25000"/>
              </a:p>
            </p:txBody>
          </p:sp>
        </p:grpSp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227C40E5-6963-47B5-BE1E-7B1842DBB7CD}"/>
                </a:ext>
              </a:extLst>
            </p:cNvPr>
            <p:cNvGrpSpPr/>
            <p:nvPr/>
          </p:nvGrpSpPr>
          <p:grpSpPr>
            <a:xfrm>
              <a:off x="10871200" y="3426815"/>
              <a:ext cx="657161" cy="738909"/>
              <a:chOff x="10871200" y="3426815"/>
              <a:chExt cx="657161" cy="738909"/>
            </a:xfrm>
          </p:grpSpPr>
          <p:grpSp>
            <p:nvGrpSpPr>
              <p:cNvPr id="58" name="Gruppieren 57">
                <a:extLst>
                  <a:ext uri="{FF2B5EF4-FFF2-40B4-BE49-F238E27FC236}">
                    <a16:creationId xmlns:a16="http://schemas.microsoft.com/office/drawing/2014/main" id="{97C74DD9-3F55-4FC5-97D0-A18C0EBF9268}"/>
                  </a:ext>
                </a:extLst>
              </p:cNvPr>
              <p:cNvGrpSpPr/>
              <p:nvPr/>
            </p:nvGrpSpPr>
            <p:grpSpPr>
              <a:xfrm>
                <a:off x="10871200" y="3426815"/>
                <a:ext cx="158400" cy="738909"/>
                <a:chOff x="-1" y="3429000"/>
                <a:chExt cx="628074" cy="738909"/>
              </a:xfrm>
              <a:solidFill>
                <a:srgbClr val="142A76"/>
              </a:solidFill>
            </p:grpSpPr>
            <p:sp>
              <p:nvSpPr>
                <p:cNvPr id="67" name="Rechteck 66">
                  <a:extLst>
                    <a:ext uri="{FF2B5EF4-FFF2-40B4-BE49-F238E27FC236}">
                      <a16:creationId xmlns:a16="http://schemas.microsoft.com/office/drawing/2014/main" id="{837F0F9E-070F-48BE-B23C-81449F0056C1}"/>
                    </a:ext>
                  </a:extLst>
                </p:cNvPr>
                <p:cNvSpPr/>
                <p:nvPr/>
              </p:nvSpPr>
              <p:spPr>
                <a:xfrm>
                  <a:off x="0" y="3429000"/>
                  <a:ext cx="628073" cy="157018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baseline="-25000"/>
                </a:p>
              </p:txBody>
            </p:sp>
            <p:sp>
              <p:nvSpPr>
                <p:cNvPr id="68" name="Rechteck 67">
                  <a:extLst>
                    <a:ext uri="{FF2B5EF4-FFF2-40B4-BE49-F238E27FC236}">
                      <a16:creationId xmlns:a16="http://schemas.microsoft.com/office/drawing/2014/main" id="{EFE1E837-F944-4BA6-BB2E-70531B6CEFC1}"/>
                    </a:ext>
                  </a:extLst>
                </p:cNvPr>
                <p:cNvSpPr/>
                <p:nvPr/>
              </p:nvSpPr>
              <p:spPr>
                <a:xfrm>
                  <a:off x="0" y="3719946"/>
                  <a:ext cx="628073" cy="157018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baseline="-25000"/>
                </a:p>
              </p:txBody>
            </p:sp>
            <p:sp>
              <p:nvSpPr>
                <p:cNvPr id="69" name="Rechteck 68">
                  <a:extLst>
                    <a:ext uri="{FF2B5EF4-FFF2-40B4-BE49-F238E27FC236}">
                      <a16:creationId xmlns:a16="http://schemas.microsoft.com/office/drawing/2014/main" id="{EA026898-36BC-4313-8932-279BFB2397C2}"/>
                    </a:ext>
                  </a:extLst>
                </p:cNvPr>
                <p:cNvSpPr/>
                <p:nvPr/>
              </p:nvSpPr>
              <p:spPr>
                <a:xfrm>
                  <a:off x="-1" y="4010891"/>
                  <a:ext cx="628073" cy="157018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baseline="-25000"/>
                </a:p>
              </p:txBody>
            </p:sp>
          </p:grpSp>
          <p:grpSp>
            <p:nvGrpSpPr>
              <p:cNvPr id="59" name="Gruppieren 58">
                <a:extLst>
                  <a:ext uri="{FF2B5EF4-FFF2-40B4-BE49-F238E27FC236}">
                    <a16:creationId xmlns:a16="http://schemas.microsoft.com/office/drawing/2014/main" id="{A199AE58-C98F-4436-96FE-5125039767CD}"/>
                  </a:ext>
                </a:extLst>
              </p:cNvPr>
              <p:cNvGrpSpPr/>
              <p:nvPr/>
            </p:nvGrpSpPr>
            <p:grpSpPr>
              <a:xfrm>
                <a:off x="11120581" y="3426815"/>
                <a:ext cx="158401" cy="738909"/>
                <a:chOff x="-1" y="3429000"/>
                <a:chExt cx="158401" cy="738909"/>
              </a:xfrm>
              <a:solidFill>
                <a:srgbClr val="142A76"/>
              </a:solidFill>
            </p:grpSpPr>
            <p:sp>
              <p:nvSpPr>
                <p:cNvPr id="64" name="Rechteck 63">
                  <a:extLst>
                    <a:ext uri="{FF2B5EF4-FFF2-40B4-BE49-F238E27FC236}">
                      <a16:creationId xmlns:a16="http://schemas.microsoft.com/office/drawing/2014/main" id="{D5BB0AF6-4444-421C-9B53-B189ECE09C47}"/>
                    </a:ext>
                  </a:extLst>
                </p:cNvPr>
                <p:cNvSpPr/>
                <p:nvPr/>
              </p:nvSpPr>
              <p:spPr>
                <a:xfrm>
                  <a:off x="0" y="3429000"/>
                  <a:ext cx="158400" cy="157018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baseline="-25000"/>
                </a:p>
              </p:txBody>
            </p:sp>
            <p:sp>
              <p:nvSpPr>
                <p:cNvPr id="65" name="Rechteck 64">
                  <a:extLst>
                    <a:ext uri="{FF2B5EF4-FFF2-40B4-BE49-F238E27FC236}">
                      <a16:creationId xmlns:a16="http://schemas.microsoft.com/office/drawing/2014/main" id="{302710A9-EA01-4219-85A9-4E43E2C7640E}"/>
                    </a:ext>
                  </a:extLst>
                </p:cNvPr>
                <p:cNvSpPr/>
                <p:nvPr/>
              </p:nvSpPr>
              <p:spPr>
                <a:xfrm>
                  <a:off x="0" y="3719946"/>
                  <a:ext cx="158400" cy="157018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baseline="-25000"/>
                </a:p>
              </p:txBody>
            </p:sp>
            <p:sp>
              <p:nvSpPr>
                <p:cNvPr id="66" name="Rechteck 65">
                  <a:extLst>
                    <a:ext uri="{FF2B5EF4-FFF2-40B4-BE49-F238E27FC236}">
                      <a16:creationId xmlns:a16="http://schemas.microsoft.com/office/drawing/2014/main" id="{D8046276-B955-4F71-AB5E-D5C9EE737AA1}"/>
                    </a:ext>
                  </a:extLst>
                </p:cNvPr>
                <p:cNvSpPr/>
                <p:nvPr/>
              </p:nvSpPr>
              <p:spPr>
                <a:xfrm>
                  <a:off x="-1" y="4010891"/>
                  <a:ext cx="158400" cy="157018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baseline="-25000"/>
                </a:p>
              </p:txBody>
            </p:sp>
          </p:grpSp>
          <p:grpSp>
            <p:nvGrpSpPr>
              <p:cNvPr id="60" name="Gruppieren 59">
                <a:extLst>
                  <a:ext uri="{FF2B5EF4-FFF2-40B4-BE49-F238E27FC236}">
                    <a16:creationId xmlns:a16="http://schemas.microsoft.com/office/drawing/2014/main" id="{1810A2F4-00DA-4789-9199-9E908FB900AF}"/>
                  </a:ext>
                </a:extLst>
              </p:cNvPr>
              <p:cNvGrpSpPr/>
              <p:nvPr/>
            </p:nvGrpSpPr>
            <p:grpSpPr>
              <a:xfrm>
                <a:off x="11369960" y="3426815"/>
                <a:ext cx="158401" cy="738909"/>
                <a:chOff x="-1" y="3429000"/>
                <a:chExt cx="158401" cy="738909"/>
              </a:xfrm>
              <a:solidFill>
                <a:srgbClr val="142A76"/>
              </a:solidFill>
            </p:grpSpPr>
            <p:sp>
              <p:nvSpPr>
                <p:cNvPr id="61" name="Rechteck 60">
                  <a:extLst>
                    <a:ext uri="{FF2B5EF4-FFF2-40B4-BE49-F238E27FC236}">
                      <a16:creationId xmlns:a16="http://schemas.microsoft.com/office/drawing/2014/main" id="{17489352-33B0-4D7D-8ED1-0A790DD52462}"/>
                    </a:ext>
                  </a:extLst>
                </p:cNvPr>
                <p:cNvSpPr/>
                <p:nvPr/>
              </p:nvSpPr>
              <p:spPr>
                <a:xfrm>
                  <a:off x="0" y="3429000"/>
                  <a:ext cx="158400" cy="157018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baseline="-25000"/>
                </a:p>
              </p:txBody>
            </p:sp>
            <p:sp>
              <p:nvSpPr>
                <p:cNvPr id="62" name="Rechteck 61">
                  <a:extLst>
                    <a:ext uri="{FF2B5EF4-FFF2-40B4-BE49-F238E27FC236}">
                      <a16:creationId xmlns:a16="http://schemas.microsoft.com/office/drawing/2014/main" id="{178A8404-61BE-4641-A0DA-C9BB3B0F256E}"/>
                    </a:ext>
                  </a:extLst>
                </p:cNvPr>
                <p:cNvSpPr/>
                <p:nvPr/>
              </p:nvSpPr>
              <p:spPr>
                <a:xfrm>
                  <a:off x="0" y="3719946"/>
                  <a:ext cx="158400" cy="157018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baseline="-25000"/>
                </a:p>
              </p:txBody>
            </p:sp>
            <p:sp>
              <p:nvSpPr>
                <p:cNvPr id="63" name="Rechteck 62">
                  <a:extLst>
                    <a:ext uri="{FF2B5EF4-FFF2-40B4-BE49-F238E27FC236}">
                      <a16:creationId xmlns:a16="http://schemas.microsoft.com/office/drawing/2014/main" id="{CAC16855-377A-41C2-A455-28A6200369BA}"/>
                    </a:ext>
                  </a:extLst>
                </p:cNvPr>
                <p:cNvSpPr/>
                <p:nvPr/>
              </p:nvSpPr>
              <p:spPr>
                <a:xfrm>
                  <a:off x="-1" y="4010891"/>
                  <a:ext cx="158400" cy="157018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baseline="-25000"/>
                </a:p>
              </p:txBody>
            </p:sp>
          </p:grpSp>
        </p:grpSp>
      </p:grpSp>
      <p:sp>
        <p:nvSpPr>
          <p:cNvPr id="78" name="Inhaltsplatzhalter 5">
            <a:extLst>
              <a:ext uri="{FF2B5EF4-FFF2-40B4-BE49-F238E27FC236}">
                <a16:creationId xmlns:a16="http://schemas.microsoft.com/office/drawing/2014/main" id="{87CF72EE-FA63-4841-B7CD-1E6CB0F6DA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29165" y="1976470"/>
            <a:ext cx="10630800" cy="597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</a:t>
            </a:r>
            <a:r>
              <a:rPr lang="de-DE" err="1"/>
              <a:t>master</a:t>
            </a:r>
            <a:r>
              <a:rPr lang="de-DE"/>
              <a:t> title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30185EA-7EC8-4298-A45A-5CCE02C507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816" y="1279165"/>
            <a:ext cx="2702742" cy="49430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5BFAFB-CDC6-4618-846B-298022C619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165" y="2651091"/>
            <a:ext cx="10630800" cy="46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subtitle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E0A8BE9-9E33-449A-BD28-06A2CA861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816" y="1279165"/>
            <a:ext cx="2702742" cy="49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01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4D0D104-3EC4-420C-8BFF-24D12885BD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471" y="1013544"/>
            <a:ext cx="5760000" cy="52056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0AE29697-2262-41A2-8996-C7131811F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529" y="1013544"/>
            <a:ext cx="5760000" cy="52056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3A39FB94-3FB2-4DA6-9422-6E31FB456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72" y="158323"/>
            <a:ext cx="11595599" cy="468000"/>
          </a:xfrm>
          <a:prstGeom prst="rect">
            <a:avLst/>
          </a:prstGeom>
        </p:spPr>
        <p:txBody>
          <a:bodyPr lIns="0" tIns="72000" rIns="72000" bIns="72000" anchor="ctr">
            <a:norm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448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230507-FD61-4AD6-BEE0-B6AB7F7E4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2A7056-D3B5-41F8-9DF7-A8C1BCDC0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7A853CD-ADEE-4596-9249-83FFE5703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948056A-ED02-4F72-B757-3C40501438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5F49A84-7D24-42AA-8FCA-411E59533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6293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83AFC7-04A2-4786-8BA6-8BE7F4BA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39A560-918C-4750-8978-ABA6503DD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B7D89F-B061-457E-A65E-49123CF7C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8069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348372-1A2E-407B-B1C6-87AD0E54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4CD0A94-3A8A-42B1-8F72-26F40B99F0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1ADC286-DDE9-463E-ADB0-CA489B149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8829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43A6C32-A3F7-484D-B58F-12FD537B4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98926" y="1105593"/>
            <a:ext cx="11595600" cy="49083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86F280D-EAD6-4B55-BBE8-3565E455C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72" y="158323"/>
            <a:ext cx="11595599" cy="468000"/>
          </a:xfrm>
          <a:prstGeom prst="rect">
            <a:avLst/>
          </a:prstGeom>
        </p:spPr>
        <p:txBody>
          <a:bodyPr lIns="0" tIns="72000" rIns="72000" bIns="72000" anchor="ctr">
            <a:norm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6251238-C2C3-4C6A-9AD6-ADFAAC4014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863" y="639934"/>
            <a:ext cx="11596687" cy="360000"/>
          </a:xfrm>
          <a:prstGeom prst="rect">
            <a:avLst/>
          </a:prstGeom>
        </p:spPr>
        <p:txBody>
          <a:bodyPr lIns="0" tIns="72000" rIns="72000" bIns="7200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kern="1200" dirty="0">
                <a:solidFill>
                  <a:schemeClr val="bg1">
                    <a:lumMod val="50000"/>
                  </a:schemeClr>
                </a:solidFill>
                <a:latin typeface="CG Omega" panose="020B05020505080203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740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43A6C32-A3F7-484D-B58F-12FD537B4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98926" y="999934"/>
            <a:ext cx="11595600" cy="501400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86F280D-EAD6-4B55-BBE8-3565E455C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72" y="158323"/>
            <a:ext cx="11595599" cy="468000"/>
          </a:xfrm>
          <a:prstGeom prst="rect">
            <a:avLst/>
          </a:prstGeom>
        </p:spPr>
        <p:txBody>
          <a:bodyPr lIns="0" tIns="72000" rIns="72000" bIns="72000" anchor="ctr">
            <a:norm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876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38F817E-48F7-4923-924D-B0ECDCF4A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8CCA594-C0B9-4575-9E79-668F41F9F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773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A286C-FBFC-424C-B37C-04FF64A93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6B91DC-0CFD-4EB9-9A70-2C07A9A25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072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296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CA1DE42-1B14-4367-BBE7-AEEFFB585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72" y="158323"/>
            <a:ext cx="11595599" cy="468000"/>
          </a:xfrm>
          <a:prstGeom prst="rect">
            <a:avLst/>
          </a:prstGeom>
        </p:spPr>
        <p:txBody>
          <a:bodyPr lIns="0" tIns="72000" rIns="72000" bIns="72000" anchor="ctr">
            <a:normAutofit/>
          </a:bodyPr>
          <a:lstStyle>
            <a:lvl1pPr>
              <a:defRPr sz="3000">
                <a:solidFill>
                  <a:schemeClr val="bg2"/>
                </a:solidFill>
                <a:latin typeface="CG Omega" panose="020B05020505080203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3129F3B-AF51-4773-B999-85092F68FC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863" y="639934"/>
            <a:ext cx="11596687" cy="360000"/>
          </a:xfrm>
          <a:prstGeom prst="rect">
            <a:avLst/>
          </a:prstGeom>
        </p:spPr>
        <p:txBody>
          <a:bodyPr lIns="0" tIns="72000" rIns="72000" bIns="7200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kern="1200" dirty="0">
                <a:solidFill>
                  <a:schemeClr val="bg1">
                    <a:lumMod val="50000"/>
                  </a:schemeClr>
                </a:solidFill>
                <a:latin typeface="CG Omega" panose="020B05020505080203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</a:t>
            </a:r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BB97E77-8318-4A6B-B59C-2DD93DC6C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863" y="1189038"/>
            <a:ext cx="11596687" cy="50292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CG Omega" panose="020B05020505080203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17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bschnitts-&#10;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170BD26B-7D80-46DB-8A9B-AAD954625C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Gleichschenkliges Dreieck 30">
            <a:extLst>
              <a:ext uri="{FF2B5EF4-FFF2-40B4-BE49-F238E27FC236}">
                <a16:creationId xmlns:a16="http://schemas.microsoft.com/office/drawing/2014/main" id="{BB6A8811-73B4-412E-9AD4-07BCE03CE84C}"/>
              </a:ext>
            </a:extLst>
          </p:cNvPr>
          <p:cNvSpPr/>
          <p:nvPr/>
        </p:nvSpPr>
        <p:spPr>
          <a:xfrm rot="5400000">
            <a:off x="2726400" y="798928"/>
            <a:ext cx="6739200" cy="12192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Gleichschenkliges Dreieck 32">
            <a:extLst>
              <a:ext uri="{FF2B5EF4-FFF2-40B4-BE49-F238E27FC236}">
                <a16:creationId xmlns:a16="http://schemas.microsoft.com/office/drawing/2014/main" id="{D92EA635-AA9F-4F42-9688-B7E76FC9573E}"/>
              </a:ext>
            </a:extLst>
          </p:cNvPr>
          <p:cNvSpPr/>
          <p:nvPr/>
        </p:nvSpPr>
        <p:spPr>
          <a:xfrm rot="16200000" flipH="1">
            <a:off x="2732209" y="-2719685"/>
            <a:ext cx="6740106" cy="12179476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DA307192-38FA-449C-BA31-4A207AD48234}"/>
              </a:ext>
            </a:extLst>
          </p:cNvPr>
          <p:cNvSpPr/>
          <p:nvPr/>
        </p:nvSpPr>
        <p:spPr>
          <a:xfrm>
            <a:off x="1348150" y="1274618"/>
            <a:ext cx="10843850" cy="36652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/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03B95B1A-2271-406C-87AC-B574866A4E4E}"/>
              </a:ext>
            </a:extLst>
          </p:cNvPr>
          <p:cNvGrpSpPr/>
          <p:nvPr/>
        </p:nvGrpSpPr>
        <p:grpSpPr>
          <a:xfrm>
            <a:off x="11562085" y="3842328"/>
            <a:ext cx="628074" cy="738909"/>
            <a:chOff x="-1" y="3429000"/>
            <a:chExt cx="628074" cy="738909"/>
          </a:xfrm>
        </p:grpSpPr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CEDD05D0-146A-409D-9AE2-43A9463E24BE}"/>
                </a:ext>
              </a:extLst>
            </p:cNvPr>
            <p:cNvSpPr/>
            <p:nvPr/>
          </p:nvSpPr>
          <p:spPr>
            <a:xfrm>
              <a:off x="0" y="3429000"/>
              <a:ext cx="628073" cy="15701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-25000"/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754BCA15-315C-425F-979B-4693F8461B90}"/>
                </a:ext>
              </a:extLst>
            </p:cNvPr>
            <p:cNvSpPr/>
            <p:nvPr/>
          </p:nvSpPr>
          <p:spPr>
            <a:xfrm>
              <a:off x="0" y="3719946"/>
              <a:ext cx="628073" cy="15701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-25000"/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29A2DCBA-0CDA-4B0B-ACDC-36EE768DF4FA}"/>
                </a:ext>
              </a:extLst>
            </p:cNvPr>
            <p:cNvSpPr/>
            <p:nvPr/>
          </p:nvSpPr>
          <p:spPr>
            <a:xfrm>
              <a:off x="-1" y="4010891"/>
              <a:ext cx="628073" cy="15701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aseline="-25000"/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5C791891-0951-4034-90FC-CEA3CA3BC476}"/>
              </a:ext>
            </a:extLst>
          </p:cNvPr>
          <p:cNvGrpSpPr/>
          <p:nvPr/>
        </p:nvGrpSpPr>
        <p:grpSpPr>
          <a:xfrm>
            <a:off x="1219650" y="3842328"/>
            <a:ext cx="786470" cy="738909"/>
            <a:chOff x="10741891" y="3426815"/>
            <a:chExt cx="786470" cy="738909"/>
          </a:xfrm>
        </p:grpSpPr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6A91FC52-790F-46C0-8CF4-14560FF1DF85}"/>
                </a:ext>
              </a:extLst>
            </p:cNvPr>
            <p:cNvGrpSpPr/>
            <p:nvPr/>
          </p:nvGrpSpPr>
          <p:grpSpPr>
            <a:xfrm>
              <a:off x="10741891" y="3426815"/>
              <a:ext cx="158401" cy="738909"/>
              <a:chOff x="-1" y="3429000"/>
              <a:chExt cx="158401" cy="738909"/>
            </a:xfrm>
            <a:solidFill>
              <a:schemeClr val="bg1"/>
            </a:solidFill>
          </p:grpSpPr>
          <p:sp>
            <p:nvSpPr>
              <p:cNvPr id="81" name="Rechteck 80">
                <a:extLst>
                  <a:ext uri="{FF2B5EF4-FFF2-40B4-BE49-F238E27FC236}">
                    <a16:creationId xmlns:a16="http://schemas.microsoft.com/office/drawing/2014/main" id="{A9900823-8B18-4BA8-BF9E-C220B994C3BF}"/>
                  </a:ext>
                </a:extLst>
              </p:cNvPr>
              <p:cNvSpPr/>
              <p:nvPr/>
            </p:nvSpPr>
            <p:spPr>
              <a:xfrm>
                <a:off x="0" y="3429000"/>
                <a:ext cx="158400" cy="15701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aseline="-25000"/>
              </a:p>
            </p:txBody>
          </p:sp>
          <p:sp>
            <p:nvSpPr>
              <p:cNvPr id="82" name="Rechteck 81">
                <a:extLst>
                  <a:ext uri="{FF2B5EF4-FFF2-40B4-BE49-F238E27FC236}">
                    <a16:creationId xmlns:a16="http://schemas.microsoft.com/office/drawing/2014/main" id="{79DFF310-DB86-4E46-930E-30E2E656B648}"/>
                  </a:ext>
                </a:extLst>
              </p:cNvPr>
              <p:cNvSpPr/>
              <p:nvPr/>
            </p:nvSpPr>
            <p:spPr>
              <a:xfrm>
                <a:off x="0" y="3719946"/>
                <a:ext cx="158400" cy="15701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aseline="-25000"/>
              </a:p>
            </p:txBody>
          </p:sp>
          <p:sp>
            <p:nvSpPr>
              <p:cNvPr id="83" name="Rechteck 82">
                <a:extLst>
                  <a:ext uri="{FF2B5EF4-FFF2-40B4-BE49-F238E27FC236}">
                    <a16:creationId xmlns:a16="http://schemas.microsoft.com/office/drawing/2014/main" id="{A5D8B100-C9B9-4D74-9DDA-A3E541386C42}"/>
                  </a:ext>
                </a:extLst>
              </p:cNvPr>
              <p:cNvSpPr/>
              <p:nvPr/>
            </p:nvSpPr>
            <p:spPr>
              <a:xfrm>
                <a:off x="-1" y="4010891"/>
                <a:ext cx="158400" cy="15701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aseline="-25000"/>
              </a:p>
            </p:txBody>
          </p:sp>
        </p:grpSp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CE2B996E-C8F8-478B-8899-D7EF0002AE92}"/>
                </a:ext>
              </a:extLst>
            </p:cNvPr>
            <p:cNvGrpSpPr/>
            <p:nvPr/>
          </p:nvGrpSpPr>
          <p:grpSpPr>
            <a:xfrm>
              <a:off x="10871200" y="3426815"/>
              <a:ext cx="657161" cy="738909"/>
              <a:chOff x="10871200" y="3426815"/>
              <a:chExt cx="657161" cy="738909"/>
            </a:xfrm>
          </p:grpSpPr>
          <p:grpSp>
            <p:nvGrpSpPr>
              <p:cNvPr id="42" name="Gruppieren 41">
                <a:extLst>
                  <a:ext uri="{FF2B5EF4-FFF2-40B4-BE49-F238E27FC236}">
                    <a16:creationId xmlns:a16="http://schemas.microsoft.com/office/drawing/2014/main" id="{C5441FF1-A774-48DB-9142-E7851D2134EE}"/>
                  </a:ext>
                </a:extLst>
              </p:cNvPr>
              <p:cNvGrpSpPr/>
              <p:nvPr/>
            </p:nvGrpSpPr>
            <p:grpSpPr>
              <a:xfrm>
                <a:off x="10871200" y="3426815"/>
                <a:ext cx="158400" cy="738909"/>
                <a:chOff x="-1" y="3429000"/>
                <a:chExt cx="628074" cy="738909"/>
              </a:xfrm>
              <a:solidFill>
                <a:srgbClr val="142A76"/>
              </a:solidFill>
            </p:grpSpPr>
            <p:sp>
              <p:nvSpPr>
                <p:cNvPr id="78" name="Rechteck 77">
                  <a:extLst>
                    <a:ext uri="{FF2B5EF4-FFF2-40B4-BE49-F238E27FC236}">
                      <a16:creationId xmlns:a16="http://schemas.microsoft.com/office/drawing/2014/main" id="{BB8BB459-BE11-490D-9BC8-0D979EE46ADD}"/>
                    </a:ext>
                  </a:extLst>
                </p:cNvPr>
                <p:cNvSpPr/>
                <p:nvPr/>
              </p:nvSpPr>
              <p:spPr>
                <a:xfrm>
                  <a:off x="0" y="3429000"/>
                  <a:ext cx="628073" cy="157018"/>
                </a:xfrm>
                <a:prstGeom prst="rect">
                  <a:avLst/>
                </a:prstGeom>
                <a:solidFill>
                  <a:srgbClr val="DCDB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baseline="-25000"/>
                </a:p>
              </p:txBody>
            </p:sp>
            <p:sp>
              <p:nvSpPr>
                <p:cNvPr id="79" name="Rechteck 78">
                  <a:extLst>
                    <a:ext uri="{FF2B5EF4-FFF2-40B4-BE49-F238E27FC236}">
                      <a16:creationId xmlns:a16="http://schemas.microsoft.com/office/drawing/2014/main" id="{A7093446-702A-4863-8E42-66D1CB58D479}"/>
                    </a:ext>
                  </a:extLst>
                </p:cNvPr>
                <p:cNvSpPr/>
                <p:nvPr/>
              </p:nvSpPr>
              <p:spPr>
                <a:xfrm>
                  <a:off x="0" y="3719946"/>
                  <a:ext cx="628073" cy="157018"/>
                </a:xfrm>
                <a:prstGeom prst="rect">
                  <a:avLst/>
                </a:prstGeom>
                <a:solidFill>
                  <a:srgbClr val="DCDB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baseline="-25000"/>
                </a:p>
              </p:txBody>
            </p:sp>
            <p:sp>
              <p:nvSpPr>
                <p:cNvPr id="80" name="Rechteck 79">
                  <a:extLst>
                    <a:ext uri="{FF2B5EF4-FFF2-40B4-BE49-F238E27FC236}">
                      <a16:creationId xmlns:a16="http://schemas.microsoft.com/office/drawing/2014/main" id="{038875E9-D966-4D7A-963C-3B7B6621F7B7}"/>
                    </a:ext>
                  </a:extLst>
                </p:cNvPr>
                <p:cNvSpPr/>
                <p:nvPr/>
              </p:nvSpPr>
              <p:spPr>
                <a:xfrm>
                  <a:off x="-1" y="4010891"/>
                  <a:ext cx="628073" cy="157018"/>
                </a:xfrm>
                <a:prstGeom prst="rect">
                  <a:avLst/>
                </a:prstGeom>
                <a:solidFill>
                  <a:srgbClr val="DCDB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baseline="-25000"/>
                </a:p>
              </p:txBody>
            </p:sp>
          </p:grpSp>
          <p:grpSp>
            <p:nvGrpSpPr>
              <p:cNvPr id="43" name="Gruppieren 42">
                <a:extLst>
                  <a:ext uri="{FF2B5EF4-FFF2-40B4-BE49-F238E27FC236}">
                    <a16:creationId xmlns:a16="http://schemas.microsoft.com/office/drawing/2014/main" id="{2F38945D-988E-4F95-8F32-9EBA5B109137}"/>
                  </a:ext>
                </a:extLst>
              </p:cNvPr>
              <p:cNvGrpSpPr/>
              <p:nvPr/>
            </p:nvGrpSpPr>
            <p:grpSpPr>
              <a:xfrm>
                <a:off x="11120581" y="3426815"/>
                <a:ext cx="158401" cy="738909"/>
                <a:chOff x="-1" y="3429000"/>
                <a:chExt cx="158401" cy="738909"/>
              </a:xfrm>
              <a:solidFill>
                <a:srgbClr val="142A76"/>
              </a:solidFill>
            </p:grpSpPr>
            <p:sp>
              <p:nvSpPr>
                <p:cNvPr id="51" name="Rechteck 50">
                  <a:extLst>
                    <a:ext uri="{FF2B5EF4-FFF2-40B4-BE49-F238E27FC236}">
                      <a16:creationId xmlns:a16="http://schemas.microsoft.com/office/drawing/2014/main" id="{3D8856B5-62A2-4902-8821-1A74F898CAEA}"/>
                    </a:ext>
                  </a:extLst>
                </p:cNvPr>
                <p:cNvSpPr/>
                <p:nvPr/>
              </p:nvSpPr>
              <p:spPr>
                <a:xfrm>
                  <a:off x="0" y="3429000"/>
                  <a:ext cx="158400" cy="157018"/>
                </a:xfrm>
                <a:prstGeom prst="rect">
                  <a:avLst/>
                </a:prstGeom>
                <a:solidFill>
                  <a:srgbClr val="DCDB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baseline="-25000"/>
                </a:p>
              </p:txBody>
            </p:sp>
            <p:sp>
              <p:nvSpPr>
                <p:cNvPr id="76" name="Rechteck 75">
                  <a:extLst>
                    <a:ext uri="{FF2B5EF4-FFF2-40B4-BE49-F238E27FC236}">
                      <a16:creationId xmlns:a16="http://schemas.microsoft.com/office/drawing/2014/main" id="{DDBEB63A-1825-47AD-8135-CFB079A22F29}"/>
                    </a:ext>
                  </a:extLst>
                </p:cNvPr>
                <p:cNvSpPr/>
                <p:nvPr/>
              </p:nvSpPr>
              <p:spPr>
                <a:xfrm>
                  <a:off x="0" y="3719946"/>
                  <a:ext cx="158400" cy="157018"/>
                </a:xfrm>
                <a:prstGeom prst="rect">
                  <a:avLst/>
                </a:prstGeom>
                <a:solidFill>
                  <a:srgbClr val="DCDB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baseline="-25000"/>
                </a:p>
              </p:txBody>
            </p:sp>
            <p:sp>
              <p:nvSpPr>
                <p:cNvPr id="77" name="Rechteck 76">
                  <a:extLst>
                    <a:ext uri="{FF2B5EF4-FFF2-40B4-BE49-F238E27FC236}">
                      <a16:creationId xmlns:a16="http://schemas.microsoft.com/office/drawing/2014/main" id="{B8E3BE3D-349E-4037-ADC5-B2F76131A0F5}"/>
                    </a:ext>
                  </a:extLst>
                </p:cNvPr>
                <p:cNvSpPr/>
                <p:nvPr/>
              </p:nvSpPr>
              <p:spPr>
                <a:xfrm>
                  <a:off x="-1" y="4010891"/>
                  <a:ext cx="158400" cy="157018"/>
                </a:xfrm>
                <a:prstGeom prst="rect">
                  <a:avLst/>
                </a:prstGeom>
                <a:solidFill>
                  <a:srgbClr val="DCDB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baseline="-25000"/>
                </a:p>
              </p:txBody>
            </p:sp>
          </p:grpSp>
          <p:grpSp>
            <p:nvGrpSpPr>
              <p:cNvPr id="44" name="Gruppieren 43">
                <a:extLst>
                  <a:ext uri="{FF2B5EF4-FFF2-40B4-BE49-F238E27FC236}">
                    <a16:creationId xmlns:a16="http://schemas.microsoft.com/office/drawing/2014/main" id="{0EEDFC59-37A2-4156-BD4D-AEBA46ADE1BB}"/>
                  </a:ext>
                </a:extLst>
              </p:cNvPr>
              <p:cNvGrpSpPr/>
              <p:nvPr/>
            </p:nvGrpSpPr>
            <p:grpSpPr>
              <a:xfrm>
                <a:off x="11369960" y="3426815"/>
                <a:ext cx="158401" cy="738909"/>
                <a:chOff x="-1" y="3429000"/>
                <a:chExt cx="158401" cy="738909"/>
              </a:xfrm>
              <a:solidFill>
                <a:srgbClr val="142A76"/>
              </a:solidFill>
            </p:grpSpPr>
            <p:sp>
              <p:nvSpPr>
                <p:cNvPr id="45" name="Rechteck 44">
                  <a:extLst>
                    <a:ext uri="{FF2B5EF4-FFF2-40B4-BE49-F238E27FC236}">
                      <a16:creationId xmlns:a16="http://schemas.microsoft.com/office/drawing/2014/main" id="{61A90171-4590-4C80-89C5-3F73718E9CCE}"/>
                    </a:ext>
                  </a:extLst>
                </p:cNvPr>
                <p:cNvSpPr/>
                <p:nvPr/>
              </p:nvSpPr>
              <p:spPr>
                <a:xfrm>
                  <a:off x="0" y="3429000"/>
                  <a:ext cx="158400" cy="157018"/>
                </a:xfrm>
                <a:prstGeom prst="rect">
                  <a:avLst/>
                </a:prstGeom>
                <a:solidFill>
                  <a:srgbClr val="DCDB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baseline="-25000"/>
                </a:p>
              </p:txBody>
            </p:sp>
            <p:sp>
              <p:nvSpPr>
                <p:cNvPr id="46" name="Rechteck 45">
                  <a:extLst>
                    <a:ext uri="{FF2B5EF4-FFF2-40B4-BE49-F238E27FC236}">
                      <a16:creationId xmlns:a16="http://schemas.microsoft.com/office/drawing/2014/main" id="{674D3833-199F-4594-B83F-8E551E7AE045}"/>
                    </a:ext>
                  </a:extLst>
                </p:cNvPr>
                <p:cNvSpPr/>
                <p:nvPr/>
              </p:nvSpPr>
              <p:spPr>
                <a:xfrm>
                  <a:off x="0" y="3719946"/>
                  <a:ext cx="158400" cy="157018"/>
                </a:xfrm>
                <a:prstGeom prst="rect">
                  <a:avLst/>
                </a:prstGeom>
                <a:solidFill>
                  <a:srgbClr val="DCDB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baseline="-25000"/>
                </a:p>
              </p:txBody>
            </p:sp>
            <p:sp>
              <p:nvSpPr>
                <p:cNvPr id="50" name="Rechteck 49">
                  <a:extLst>
                    <a:ext uri="{FF2B5EF4-FFF2-40B4-BE49-F238E27FC236}">
                      <a16:creationId xmlns:a16="http://schemas.microsoft.com/office/drawing/2014/main" id="{3A919FAC-EBF4-4ED3-824D-746CBFF9082D}"/>
                    </a:ext>
                  </a:extLst>
                </p:cNvPr>
                <p:cNvSpPr/>
                <p:nvPr/>
              </p:nvSpPr>
              <p:spPr>
                <a:xfrm>
                  <a:off x="-1" y="4010891"/>
                  <a:ext cx="158400" cy="157018"/>
                </a:xfrm>
                <a:prstGeom prst="rect">
                  <a:avLst/>
                </a:prstGeom>
                <a:solidFill>
                  <a:srgbClr val="DCDB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baseline="-25000"/>
                </a:p>
              </p:txBody>
            </p:sp>
          </p:grpSp>
        </p:grpSp>
      </p:grpSp>
      <p:sp>
        <p:nvSpPr>
          <p:cNvPr id="86" name="Inhaltsplatzhalter 5">
            <a:extLst>
              <a:ext uri="{FF2B5EF4-FFF2-40B4-BE49-F238E27FC236}">
                <a16:creationId xmlns:a16="http://schemas.microsoft.com/office/drawing/2014/main" id="{8F2472A9-8D4A-425B-BA22-5A7A0833C17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48056" y="1976470"/>
            <a:ext cx="10630800" cy="59760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89062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4971D3A1-07DA-4860-BDFE-88E6028B9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72" y="158323"/>
            <a:ext cx="11595599" cy="468000"/>
          </a:xfrm>
          <a:prstGeom prst="rect">
            <a:avLst/>
          </a:prstGeom>
        </p:spPr>
        <p:txBody>
          <a:bodyPr lIns="0" tIns="72000" rIns="72000" bIns="72000" anchor="ctr">
            <a:normAutofit/>
          </a:bodyPr>
          <a:lstStyle>
            <a:lvl1pPr>
              <a:defRPr sz="3000">
                <a:solidFill>
                  <a:schemeClr val="bg1"/>
                </a:solidFill>
                <a:latin typeface="CG Omega" panose="020B05020505080203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28B350F-EE41-46D5-A415-E5089DB45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863" y="1013546"/>
            <a:ext cx="11596687" cy="520469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CG Omega" panose="020B05020505080203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972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A30714C0-C2AA-4729-90C5-C66F7A29C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72" y="158323"/>
            <a:ext cx="11595599" cy="468000"/>
          </a:xfrm>
          <a:prstGeom prst="rect">
            <a:avLst/>
          </a:prstGeom>
        </p:spPr>
        <p:txBody>
          <a:bodyPr lIns="0" tIns="72000" rIns="72000" bIns="72000" anchor="ctr">
            <a:normAutofit/>
          </a:bodyPr>
          <a:lstStyle>
            <a:lvl1pPr>
              <a:defRPr sz="3000">
                <a:solidFill>
                  <a:schemeClr val="bg2"/>
                </a:solidFill>
                <a:latin typeface="CG Omega" panose="020B05020505080203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BFA428D-FBE3-4C90-B217-E88B028022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863" y="639934"/>
            <a:ext cx="11596687" cy="360000"/>
          </a:xfrm>
          <a:prstGeom prst="rect">
            <a:avLst/>
          </a:prstGeom>
        </p:spPr>
        <p:txBody>
          <a:bodyPr lIns="0" tIns="72000" rIns="72000" bIns="7200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kern="1200" dirty="0">
                <a:solidFill>
                  <a:schemeClr val="bg1">
                    <a:lumMod val="50000"/>
                  </a:schemeClr>
                </a:solidFill>
                <a:latin typeface="CG Omega" panose="020B05020505080203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394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8F256869-A080-4223-8A44-968B5B87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72" y="158323"/>
            <a:ext cx="11595599" cy="468000"/>
          </a:xfrm>
          <a:prstGeom prst="rect">
            <a:avLst/>
          </a:prstGeom>
        </p:spPr>
        <p:txBody>
          <a:bodyPr lIns="0" tIns="72000" rIns="72000" bIns="72000" anchor="ctr">
            <a:normAutofit/>
          </a:bodyPr>
          <a:lstStyle>
            <a:lvl1pPr>
              <a:defRPr sz="3000">
                <a:solidFill>
                  <a:schemeClr val="bg2"/>
                </a:solidFill>
                <a:latin typeface="CG Omega" panose="020B05020505080203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711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A3417AD4-A185-439F-BB18-38C5BD31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bg2"/>
                </a:solidFill>
                <a:latin typeface="CG Omega" panose="020B05020505080203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714AE2C9-A591-4A43-96AF-ECFADDE9C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G Omega" panose="020B05020505080203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545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63FEB26-5522-4E02-BC9C-05E2F2802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471" y="1196174"/>
            <a:ext cx="5760000" cy="50292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1626A802-0F83-4BC9-904E-0FF6B33C0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529" y="1196174"/>
            <a:ext cx="5760000" cy="50292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F071F6E-AFEA-4C98-93D3-ED25C7FA5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72" y="158323"/>
            <a:ext cx="11595599" cy="468000"/>
          </a:xfrm>
          <a:prstGeom prst="rect">
            <a:avLst/>
          </a:prstGeom>
        </p:spPr>
        <p:txBody>
          <a:bodyPr lIns="0" tIns="72000" rIns="72000" bIns="72000" anchor="ctr">
            <a:normAutofit/>
          </a:bodyPr>
          <a:lstStyle>
            <a:lvl1pPr>
              <a:defRPr sz="3000">
                <a:solidFill>
                  <a:schemeClr val="bg2"/>
                </a:solidFill>
                <a:latin typeface="CG Omega" panose="020B05020505080203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705DB68-87AC-4587-BAFE-2E096665E4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863" y="639934"/>
            <a:ext cx="11596687" cy="360000"/>
          </a:xfrm>
          <a:prstGeom prst="rect">
            <a:avLst/>
          </a:prstGeom>
        </p:spPr>
        <p:txBody>
          <a:bodyPr lIns="0" tIns="72000" rIns="72000" bIns="7200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kern="1200" dirty="0">
                <a:solidFill>
                  <a:schemeClr val="bg1">
                    <a:lumMod val="50000"/>
                  </a:schemeClr>
                </a:solidFill>
                <a:latin typeface="CG Omega" panose="020B05020505080203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324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BEE15D4-D3F5-4258-9132-F7932B280C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471" y="1013544"/>
            <a:ext cx="5760000" cy="52056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ACEC4E0E-99FD-4632-AC6F-262E29DDB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529" y="1013544"/>
            <a:ext cx="5760000" cy="52056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EF8B163-FC75-4FC1-9CAB-77A91E71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72" y="158323"/>
            <a:ext cx="11595599" cy="468000"/>
          </a:xfrm>
          <a:prstGeom prst="rect">
            <a:avLst/>
          </a:prstGeom>
        </p:spPr>
        <p:txBody>
          <a:bodyPr lIns="0" tIns="72000" rIns="72000" bIns="72000" anchor="ctr">
            <a:normAutofit/>
          </a:bodyPr>
          <a:lstStyle>
            <a:lvl1pPr>
              <a:defRPr sz="3000">
                <a:solidFill>
                  <a:schemeClr val="bg2"/>
                </a:solidFill>
                <a:latin typeface="CG Omega" panose="020B05020505080203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7956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6A29F031-5EFA-487A-9CC9-2957EE14E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CG Omega" panose="020B05020505080203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CC4441B1-0228-4FEB-8E09-EF4FF8895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CG Omega" panose="020B0502050508020304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CG Omega" panose="020B05020505080203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G Omega" panose="020B05020505080203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G Omega" panose="020B05020505080203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G Omega" panose="020B05020505080203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213B83E7-AF88-4E83-A193-40D3D40AB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CG Omega" panose="020B05020505080203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3092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25C24FB4-F227-4CEA-A631-A6D751F83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CG Omega" panose="020B05020505080203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29599088-FC5B-4038-8851-D0F779F085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CG Omega" panose="020B05020505080203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37801CF2-9CF3-47A8-9B70-73DFB0315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CG Omega" panose="020B05020505080203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1424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kaler Textplatzhalter 2">
            <a:extLst>
              <a:ext uri="{FF2B5EF4-FFF2-40B4-BE49-F238E27FC236}">
                <a16:creationId xmlns:a16="http://schemas.microsoft.com/office/drawing/2014/main" id="{B0DA25B6-000D-4A65-A3A9-38757DB02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98926" y="1105593"/>
            <a:ext cx="11595600" cy="4908344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1pPr>
            <a:lvl2pPr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2pPr>
            <a:lvl3pPr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3pPr>
            <a:lvl4pPr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4pPr>
            <a:lvl5pPr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212E9EC-36FD-4D01-875F-BC3F1D9F2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72" y="158323"/>
            <a:ext cx="11595599" cy="468000"/>
          </a:xfrm>
          <a:prstGeom prst="rect">
            <a:avLst/>
          </a:prstGeom>
        </p:spPr>
        <p:txBody>
          <a:bodyPr lIns="0" tIns="72000" rIns="72000" bIns="72000" anchor="ctr">
            <a:normAutofit/>
          </a:bodyPr>
          <a:lstStyle>
            <a:lvl1pPr>
              <a:defRPr sz="3000">
                <a:solidFill>
                  <a:schemeClr val="bg2"/>
                </a:solidFill>
                <a:latin typeface="CG Omega" panose="020B05020505080203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0BF243E-15D9-47AC-B03C-9E2AC94C74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863" y="639934"/>
            <a:ext cx="11596687" cy="360000"/>
          </a:xfrm>
          <a:prstGeom prst="rect">
            <a:avLst/>
          </a:prstGeom>
        </p:spPr>
        <p:txBody>
          <a:bodyPr lIns="0" tIns="72000" rIns="72000" bIns="7200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kern="1200" dirty="0">
                <a:solidFill>
                  <a:schemeClr val="bg1">
                    <a:lumMod val="50000"/>
                  </a:schemeClr>
                </a:solidFill>
                <a:latin typeface="CG Omega" panose="020B05020505080203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704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kaler Textplatzhalter 2">
            <a:extLst>
              <a:ext uri="{FF2B5EF4-FFF2-40B4-BE49-F238E27FC236}">
                <a16:creationId xmlns:a16="http://schemas.microsoft.com/office/drawing/2014/main" id="{A8E51F7D-AF99-4CE5-B9CC-7E0C8EBA4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98926" y="999934"/>
            <a:ext cx="11595600" cy="501400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1pPr>
            <a:lvl2pPr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2pPr>
            <a:lvl3pPr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3pPr>
            <a:lvl4pPr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4pPr>
            <a:lvl5pPr>
              <a:defRPr>
                <a:solidFill>
                  <a:schemeClr val="bg1"/>
                </a:solidFill>
                <a:latin typeface="CG Omega" panose="020B05020505080203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90BA496-2668-4390-AA91-7049B20E2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72" y="158323"/>
            <a:ext cx="11595599" cy="468000"/>
          </a:xfrm>
          <a:prstGeom prst="rect">
            <a:avLst/>
          </a:prstGeom>
        </p:spPr>
        <p:txBody>
          <a:bodyPr lIns="0" tIns="72000" rIns="72000" bIns="72000" anchor="ctr">
            <a:normAutofit/>
          </a:bodyPr>
          <a:lstStyle>
            <a:lvl1pPr>
              <a:defRPr sz="3000">
                <a:solidFill>
                  <a:schemeClr val="bg1"/>
                </a:solidFill>
                <a:latin typeface="CG Omega" panose="020B05020505080203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40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">
            <a:extLst>
              <a:ext uri="{FF2B5EF4-FFF2-40B4-BE49-F238E27FC236}">
                <a16:creationId xmlns:a16="http://schemas.microsoft.com/office/drawing/2014/main" id="{00A9D5EB-6855-4C96-B073-BF687C6C5A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7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Gleichschenkliges Dreieck 75">
            <a:extLst>
              <a:ext uri="{FF2B5EF4-FFF2-40B4-BE49-F238E27FC236}">
                <a16:creationId xmlns:a16="http://schemas.microsoft.com/office/drawing/2014/main" id="{DDDD667A-7732-4EA2-81BC-21306E9C89F6}"/>
              </a:ext>
            </a:extLst>
          </p:cNvPr>
          <p:cNvSpPr/>
          <p:nvPr/>
        </p:nvSpPr>
        <p:spPr>
          <a:xfrm rot="16200000" flipH="1">
            <a:off x="2736910" y="798928"/>
            <a:ext cx="6739200" cy="12192000"/>
          </a:xfrm>
          <a:prstGeom prst="triangle">
            <a:avLst/>
          </a:prstGeom>
          <a:solidFill>
            <a:srgbClr val="695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Gleichschenkliges Dreieck 76">
            <a:extLst>
              <a:ext uri="{FF2B5EF4-FFF2-40B4-BE49-F238E27FC236}">
                <a16:creationId xmlns:a16="http://schemas.microsoft.com/office/drawing/2014/main" id="{AAA0A829-8F6B-475B-978F-F92D2941FB3B}"/>
              </a:ext>
            </a:extLst>
          </p:cNvPr>
          <p:cNvSpPr/>
          <p:nvPr/>
        </p:nvSpPr>
        <p:spPr>
          <a:xfrm rot="5400000">
            <a:off x="2721699" y="-2719685"/>
            <a:ext cx="6740106" cy="12179476"/>
          </a:xfrm>
          <a:prstGeom prst="triangle">
            <a:avLst/>
          </a:prstGeom>
          <a:solidFill>
            <a:srgbClr val="0F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0D2E4FC4-C8E7-4D9B-88E0-D78DED988FD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29165" y="1976470"/>
            <a:ext cx="10630800" cy="597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</a:t>
            </a:r>
            <a:r>
              <a:rPr lang="de-DE" err="1"/>
              <a:t>master</a:t>
            </a:r>
            <a:r>
              <a:rPr lang="de-DE"/>
              <a:t>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5DD4DC6-5E29-4E96-B6F1-47F686BEA0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165" y="2651091"/>
            <a:ext cx="10630800" cy="46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2600838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A236686-BBB6-443D-932D-8AEC37093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CG Omega" panose="020B05020505080203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6DDA99F-1726-4B52-B544-FD84BA106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G Omega" panose="020B05020505080203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8288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47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79B764E0-5F68-4B71-B10E-018760CAE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72" y="158323"/>
            <a:ext cx="11595599" cy="468000"/>
          </a:xfrm>
          <a:prstGeom prst="rect">
            <a:avLst/>
          </a:prstGeom>
        </p:spPr>
        <p:txBody>
          <a:bodyPr lIns="0" tIns="72000" rIns="72000" bIns="72000" anchor="ctr">
            <a:norm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413DDD2-5C79-4B70-B915-2741638974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863" y="639934"/>
            <a:ext cx="11596687" cy="360000"/>
          </a:xfrm>
          <a:prstGeom prst="rect">
            <a:avLst/>
          </a:prstGeom>
        </p:spPr>
        <p:txBody>
          <a:bodyPr lIns="0" tIns="72000" rIns="72000" bIns="7200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kern="1200" dirty="0">
                <a:solidFill>
                  <a:schemeClr val="bg1">
                    <a:lumMod val="50000"/>
                  </a:schemeClr>
                </a:solidFill>
                <a:latin typeface="CG Omega" panose="020B05020505080203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A865D8A-35F6-432F-8A89-C4F3A78A91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863" y="1189038"/>
            <a:ext cx="11596687" cy="50292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42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79B764E0-5F68-4B71-B10E-018760CAE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72" y="158323"/>
            <a:ext cx="11595599" cy="468000"/>
          </a:xfrm>
          <a:prstGeom prst="rect">
            <a:avLst/>
          </a:prstGeom>
        </p:spPr>
        <p:txBody>
          <a:bodyPr lIns="0" tIns="72000" rIns="72000" bIns="72000" anchor="ctr">
            <a:norm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4102679-5198-44F1-8BA1-34282144B3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863" y="1013546"/>
            <a:ext cx="11596687" cy="520469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19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bschnitts-&#10;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1">
            <a:extLst>
              <a:ext uri="{FF2B5EF4-FFF2-40B4-BE49-F238E27FC236}">
                <a16:creationId xmlns:a16="http://schemas.microsoft.com/office/drawing/2014/main" id="{8CF64D53-39DE-4C98-9CE3-D5603AB22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72" y="158323"/>
            <a:ext cx="11595599" cy="468000"/>
          </a:xfrm>
          <a:prstGeom prst="rect">
            <a:avLst/>
          </a:prstGeom>
        </p:spPr>
        <p:txBody>
          <a:bodyPr lIns="0" tIns="72000" rIns="72000" bIns="72000" anchor="ctr">
            <a:norm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19E3CAE-770A-41A4-A6AA-CD6EEEF00A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863" y="639934"/>
            <a:ext cx="11596687" cy="360000"/>
          </a:xfrm>
          <a:prstGeom prst="rect">
            <a:avLst/>
          </a:prstGeom>
        </p:spPr>
        <p:txBody>
          <a:bodyPr lIns="0" tIns="72000" rIns="72000" bIns="7200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kern="1200" dirty="0">
                <a:solidFill>
                  <a:schemeClr val="bg1">
                    <a:lumMod val="50000"/>
                  </a:schemeClr>
                </a:solidFill>
                <a:latin typeface="CG Omega" panose="020B05020505080203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21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Abschnitts-&#10;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1">
            <a:extLst>
              <a:ext uri="{FF2B5EF4-FFF2-40B4-BE49-F238E27FC236}">
                <a16:creationId xmlns:a16="http://schemas.microsoft.com/office/drawing/2014/main" id="{8CF64D53-39DE-4C98-9CE3-D5603AB22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72" y="158323"/>
            <a:ext cx="11595599" cy="468000"/>
          </a:xfrm>
          <a:prstGeom prst="rect">
            <a:avLst/>
          </a:prstGeom>
        </p:spPr>
        <p:txBody>
          <a:bodyPr lIns="0" tIns="72000" rIns="72000" bIns="72000" anchor="ctr">
            <a:norm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398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201BF7-4FC4-42C5-93DA-0741A285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C1D15E-A086-4D40-B946-7B9D98528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325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4D0D104-3EC4-420C-8BFF-24D12885BD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471" y="1196174"/>
            <a:ext cx="5760000" cy="50292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0AE29697-2262-41A2-8996-C7131811F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529" y="1196174"/>
            <a:ext cx="5760000" cy="50292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3A39FB94-3FB2-4DA6-9422-6E31FB456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72" y="158323"/>
            <a:ext cx="11595599" cy="468000"/>
          </a:xfrm>
          <a:prstGeom prst="rect">
            <a:avLst/>
          </a:prstGeom>
        </p:spPr>
        <p:txBody>
          <a:bodyPr lIns="0" tIns="72000" rIns="72000" bIns="72000" anchor="ctr">
            <a:norm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85D9A96-C356-403F-A979-0A81A52447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863" y="639934"/>
            <a:ext cx="11596687" cy="360000"/>
          </a:xfrm>
          <a:prstGeom prst="rect">
            <a:avLst/>
          </a:prstGeom>
        </p:spPr>
        <p:txBody>
          <a:bodyPr lIns="0" tIns="72000" rIns="72000" bIns="7200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kern="1200" dirty="0">
                <a:solidFill>
                  <a:schemeClr val="bg1">
                    <a:lumMod val="50000"/>
                  </a:schemeClr>
                </a:solidFill>
                <a:latin typeface="CG Omega" panose="020B05020505080203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17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tif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2237C15E-60AB-4910-A57D-21450577A615}"/>
              </a:ext>
            </a:extLst>
          </p:cNvPr>
          <p:cNvSpPr txBox="1"/>
          <p:nvPr/>
        </p:nvSpPr>
        <p:spPr>
          <a:xfrm>
            <a:off x="297473" y="6406091"/>
            <a:ext cx="359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DDA6089-5079-4D08-9F7C-1ED09A37CD3A}" type="slidenum">
              <a:rPr lang="de-DE" sz="1200" smtClean="0">
                <a:solidFill>
                  <a:schemeClr val="bg1">
                    <a:lumMod val="50000"/>
                  </a:schemeClr>
                </a:solidFill>
                <a:latin typeface="CG Omega" panose="020B0502050508020304" pitchFamily="34" charset="0"/>
              </a:rPr>
              <a:t>‹Nr.›</a:t>
            </a:fld>
            <a:endParaRPr lang="de-DE" sz="1200">
              <a:solidFill>
                <a:schemeClr val="bg1">
                  <a:lumMod val="50000"/>
                </a:schemeClr>
              </a:solidFill>
              <a:latin typeface="CG Omega" panose="020B0502050508020304" pitchFamily="34" charset="0"/>
            </a:endParaRPr>
          </a:p>
        </p:txBody>
      </p:sp>
      <p:sp>
        <p:nvSpPr>
          <p:cNvPr id="16" name="Fußzeilenplatzhalter 2">
            <a:extLst>
              <a:ext uri="{FF2B5EF4-FFF2-40B4-BE49-F238E27FC236}">
                <a16:creationId xmlns:a16="http://schemas.microsoft.com/office/drawing/2014/main" id="{2DBC7730-9FAC-421A-8BE4-8E0E728776F4}"/>
              </a:ext>
            </a:extLst>
          </p:cNvPr>
          <p:cNvSpPr txBox="1">
            <a:spLocks/>
          </p:cNvSpPr>
          <p:nvPr/>
        </p:nvSpPr>
        <p:spPr>
          <a:xfrm>
            <a:off x="656705" y="6405990"/>
            <a:ext cx="9534699" cy="27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G Omega" panose="020B05020505080203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schemeClr val="bg1">
                    <a:lumMod val="50000"/>
                  </a:schemeClr>
                </a:solidFill>
              </a:rPr>
              <a:t>© Rupprecht Consult - Forschung &amp; Beratung GmbH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6DEB54B-9163-4B11-AF9C-1F5C43E15A2B}"/>
              </a:ext>
            </a:extLst>
          </p:cNvPr>
          <p:cNvSpPr/>
          <p:nvPr/>
        </p:nvSpPr>
        <p:spPr>
          <a:xfrm>
            <a:off x="297474" y="6284773"/>
            <a:ext cx="11597053" cy="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BB389E-E1E9-4F39-B4E2-BA5D95165C53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9658" y="6396918"/>
            <a:ext cx="1614869" cy="29534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FF30220-0B85-466D-9787-20839A5F078A}"/>
              </a:ext>
            </a:extLst>
          </p:cNvPr>
          <p:cNvCxnSpPr>
            <a:cxnSpLocks/>
          </p:cNvCxnSpPr>
          <p:nvPr/>
        </p:nvCxnSpPr>
        <p:spPr>
          <a:xfrm>
            <a:off x="350613" y="6359591"/>
            <a:ext cx="11543914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DD9F71C-4516-40DC-8C9F-80E6C2C68B78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3845" y="6381763"/>
            <a:ext cx="1697214" cy="31040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126F20-8A0D-42AF-BB64-EA4B6472025A}"/>
              </a:ext>
            </a:extLst>
          </p:cNvPr>
          <p:cNvCxnSpPr>
            <a:cxnSpLocks/>
          </p:cNvCxnSpPr>
          <p:nvPr userDrawn="1"/>
        </p:nvCxnSpPr>
        <p:spPr>
          <a:xfrm>
            <a:off x="350613" y="6359591"/>
            <a:ext cx="11543914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31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42A76"/>
          </a:solidFill>
          <a:latin typeface="CG Omega" panose="020B05020505080203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G Omega" panose="020B05020505080203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G Omega" panose="020B05020505080203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G Omega" panose="020B05020505080203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G Omega" panose="020B05020505080203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G Omega" panose="020B05020505080203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F00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4">
            <a:extLst>
              <a:ext uri="{FF2B5EF4-FFF2-40B4-BE49-F238E27FC236}">
                <a16:creationId xmlns:a16="http://schemas.microsoft.com/office/drawing/2014/main" id="{C6D0AFB1-6B1D-44B1-9F76-2E37B2B980DB}"/>
              </a:ext>
            </a:extLst>
          </p:cNvPr>
          <p:cNvSpPr txBox="1"/>
          <p:nvPr/>
        </p:nvSpPr>
        <p:spPr>
          <a:xfrm>
            <a:off x="297473" y="6406091"/>
            <a:ext cx="359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DDA6089-5079-4D08-9F7C-1ED09A37CD3A}" type="slidenum">
              <a:rPr lang="de-DE" sz="1200" smtClean="0">
                <a:solidFill>
                  <a:schemeClr val="bg1">
                    <a:lumMod val="50000"/>
                  </a:schemeClr>
                </a:solidFill>
                <a:latin typeface="CG Omega" panose="020B0502050508020304" pitchFamily="34" charset="0"/>
              </a:rPr>
              <a:t>‹Nr.›</a:t>
            </a:fld>
            <a:endParaRPr lang="de-DE" sz="1200">
              <a:solidFill>
                <a:schemeClr val="bg1">
                  <a:lumMod val="50000"/>
                </a:schemeClr>
              </a:solidFill>
              <a:latin typeface="CG Omega" panose="020B0502050508020304" pitchFamily="34" charset="0"/>
            </a:endParaRP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CBE3A11D-85D9-4BF3-BC61-3BC6BB7341A2}"/>
              </a:ext>
            </a:extLst>
          </p:cNvPr>
          <p:cNvSpPr txBox="1">
            <a:spLocks/>
          </p:cNvSpPr>
          <p:nvPr/>
        </p:nvSpPr>
        <p:spPr>
          <a:xfrm>
            <a:off x="656705" y="6405990"/>
            <a:ext cx="9534699" cy="27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G Omega" panose="020B05020505080203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schemeClr val="bg1">
                    <a:lumMod val="50000"/>
                  </a:schemeClr>
                </a:solidFill>
              </a:rPr>
              <a:t>© Rupprecht Consult - Forschung &amp; Beratung GmbH | </a:t>
            </a:r>
            <a:fld id="{A79B7594-E5C0-4763-B644-0C53DE5E6613}" type="datetime4">
              <a:rPr lang="en-GB" smtClean="0">
                <a:solidFill>
                  <a:schemeClr val="bg1">
                    <a:lumMod val="50000"/>
                  </a:schemeClr>
                </a:solidFill>
              </a:rPr>
              <a:pPr/>
              <a:t>05 April 2023</a:t>
            </a:fld>
            <a:r>
              <a:rPr lang="en-GB">
                <a:solidFill>
                  <a:schemeClr val="bg1">
                    <a:lumMod val="50000"/>
                  </a:schemeClr>
                </a:solidFill>
              </a:rPr>
              <a:t> | Company presentation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D6D8FB-2A0A-45B3-B9E1-F042882F0ECF}"/>
              </a:ext>
            </a:extLst>
          </p:cNvPr>
          <p:cNvCxnSpPr>
            <a:cxnSpLocks/>
          </p:cNvCxnSpPr>
          <p:nvPr/>
        </p:nvCxnSpPr>
        <p:spPr>
          <a:xfrm>
            <a:off x="350613" y="6359591"/>
            <a:ext cx="11543914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870796D7-89CD-4DC8-8DE9-9057D590340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9658" y="6405990"/>
            <a:ext cx="1617230" cy="29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8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zer.de/gesetz/114/a1175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70D5E4-02EF-4F95-92B8-BE49BC0EBCA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9165" y="1976470"/>
            <a:ext cx="10538835" cy="597600"/>
          </a:xfrm>
        </p:spPr>
        <p:txBody>
          <a:bodyPr/>
          <a:lstStyle/>
          <a:p>
            <a:pPr algn="ctr"/>
            <a:r>
              <a:rPr lang="de-DE" sz="2800"/>
              <a:t>Kinder- und jugendfreundliche Stadt- und Verkehrsplanung</a:t>
            </a:r>
          </a:p>
          <a:p>
            <a:pPr algn="ctr"/>
            <a:endParaRPr lang="de-DE" sz="2800"/>
          </a:p>
          <a:p>
            <a:pPr algn="ctr"/>
            <a:r>
              <a:rPr lang="de-DE" sz="2800"/>
              <a:t>Vom Strohfeuer zur strukturellen Verankerung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BF53ED5-9DEC-5E71-CF77-01B50423BC1E}"/>
              </a:ext>
            </a:extLst>
          </p:cNvPr>
          <p:cNvSpPr txBox="1">
            <a:spLocks/>
          </p:cNvSpPr>
          <p:nvPr/>
        </p:nvSpPr>
        <p:spPr>
          <a:xfrm>
            <a:off x="964675" y="3951571"/>
            <a:ext cx="9703325" cy="460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CG Omega" panose="020B05020505080203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G Omega" panose="020B05020505080203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CG Omega" panose="020B05020505080203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CG Omega" panose="020B05020505080203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CG Omega" panose="020B05020505080203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>
                <a:latin typeface="CG Omega"/>
              </a:rPr>
              <a:t> Ralf Brand, </a:t>
            </a:r>
            <a:r>
              <a:rPr lang="de-DE" sz="1800" err="1">
                <a:latin typeface="CG Omega"/>
              </a:rPr>
              <a:t>Ph.D</a:t>
            </a:r>
            <a:r>
              <a:rPr lang="de-DE" sz="1800">
                <a:latin typeface="CG Omega"/>
              </a:rPr>
              <a:t>.</a:t>
            </a:r>
            <a:endParaRPr lang="en-GB" sz="1800">
              <a:latin typeface="CG Omega"/>
            </a:endParaRPr>
          </a:p>
        </p:txBody>
      </p:sp>
    </p:spTree>
    <p:extLst>
      <p:ext uri="{BB962C8B-B14F-4D97-AF65-F5344CB8AC3E}">
        <p14:creationId xmlns:p14="http://schemas.microsoft.com/office/powerpoint/2010/main" val="1370871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015E8BD-9D86-3521-B3D4-9DBD60D90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74" y="329046"/>
            <a:ext cx="11595599" cy="468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2500" dirty="0">
                <a:solidFill>
                  <a:srgbClr val="C00000"/>
                </a:solidFill>
                <a:latin typeface="CG Omega"/>
              </a:rPr>
              <a:t>Strategische Allianzen etablieren</a:t>
            </a:r>
            <a:endParaRPr lang="en-GB" sz="2500" dirty="0">
              <a:solidFill>
                <a:srgbClr val="C00000"/>
              </a:solidFill>
              <a:latin typeface="CG Omega"/>
            </a:endParaRP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26B1FCC8-5A0B-61D8-B910-D9C810D5C6F0}"/>
              </a:ext>
            </a:extLst>
          </p:cNvPr>
          <p:cNvSpPr/>
          <p:nvPr/>
        </p:nvSpPr>
        <p:spPr>
          <a:xfrm>
            <a:off x="340803" y="1168726"/>
            <a:ext cx="1109391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CG Omega" panose="020B0502050508020304" pitchFamily="34" charset="0"/>
              </a:rPr>
              <a:t>Stakeholder-“Kartierung“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000" dirty="0">
              <a:latin typeface="CG Omega" panose="020B05020505080203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000" dirty="0">
              <a:latin typeface="CG Omega" panose="020B05020505080203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000" dirty="0">
              <a:latin typeface="CG Omega" panose="020B05020505080203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000" dirty="0">
              <a:latin typeface="CG Omega" panose="020B05020505080203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000" dirty="0">
              <a:latin typeface="CG Omega" panose="020B05020505080203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000" dirty="0">
              <a:latin typeface="CG Omega" panose="020B05020505080203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CG Omega" panose="020B0502050508020304" pitchFamily="34" charset="0"/>
              </a:rPr>
              <a:t>Arbeitsstrukturen </a:t>
            </a:r>
            <a:r>
              <a:rPr lang="de-DE" sz="1600" dirty="0">
                <a:latin typeface="CG Omega" panose="020B0502050508020304" pitchFamily="34" charset="0"/>
              </a:rPr>
              <a:t>(Regelmäßige Treffen, Email Verteiler, Dokumentablage, Newsletter, Website, …)</a:t>
            </a:r>
            <a:endParaRPr lang="de-DE" sz="2000" dirty="0">
              <a:latin typeface="CG Omega" panose="020B0502050508020304" pitchFamily="34" charset="0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9ACE091-68F0-5875-0879-8579F88083BC}"/>
              </a:ext>
            </a:extLst>
          </p:cNvPr>
          <p:cNvGrpSpPr/>
          <p:nvPr/>
        </p:nvGrpSpPr>
        <p:grpSpPr>
          <a:xfrm>
            <a:off x="664374" y="1740226"/>
            <a:ext cx="9178126" cy="2339102"/>
            <a:chOff x="664374" y="1740226"/>
            <a:chExt cx="9178126" cy="2339102"/>
          </a:xfrm>
        </p:grpSpPr>
        <p:sp>
          <p:nvSpPr>
            <p:cNvPr id="3" name="Rectangle 21">
              <a:extLst>
                <a:ext uri="{FF2B5EF4-FFF2-40B4-BE49-F238E27FC236}">
                  <a16:creationId xmlns:a16="http://schemas.microsoft.com/office/drawing/2014/main" id="{7F234E91-F55B-2050-DA1F-881E6AB69B8A}"/>
                </a:ext>
              </a:extLst>
            </p:cNvPr>
            <p:cNvSpPr/>
            <p:nvPr/>
          </p:nvSpPr>
          <p:spPr>
            <a:xfrm>
              <a:off x="6261101" y="1740226"/>
              <a:ext cx="3581399" cy="2339102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marL="800100" lvl="1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de-DE" sz="1600" dirty="0">
                  <a:latin typeface="CG Omega" panose="020B0502050508020304" pitchFamily="34" charset="0"/>
                </a:rPr>
                <a:t>VCD</a:t>
              </a:r>
            </a:p>
            <a:p>
              <a:pPr marL="800100" lvl="1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de-DE" sz="1600" dirty="0">
                  <a:latin typeface="CG Omega" panose="020B0502050508020304" pitchFamily="34" charset="0"/>
                </a:rPr>
                <a:t>ADFC</a:t>
              </a:r>
            </a:p>
            <a:p>
              <a:pPr marL="800100" lvl="1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de-DE" sz="1600" dirty="0" err="1">
                  <a:latin typeface="CG Omega" panose="020B0502050508020304" pitchFamily="34" charset="0"/>
                </a:rPr>
                <a:t>Fuss</a:t>
              </a:r>
              <a:r>
                <a:rPr lang="de-DE" sz="1600" dirty="0">
                  <a:latin typeface="CG Omega" panose="020B0502050508020304" pitchFamily="34" charset="0"/>
                </a:rPr>
                <a:t> e.V.</a:t>
              </a:r>
            </a:p>
            <a:p>
              <a:pPr marL="800100" lvl="1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de-DE" sz="1600" dirty="0" err="1">
                  <a:latin typeface="CG Omega" panose="020B0502050508020304" pitchFamily="34" charset="0"/>
                </a:rPr>
                <a:t>Fridays</a:t>
              </a:r>
              <a:r>
                <a:rPr lang="de-DE" sz="1600" dirty="0">
                  <a:latin typeface="CG Omega" panose="020B0502050508020304" pitchFamily="34" charset="0"/>
                </a:rPr>
                <a:t> </a:t>
              </a:r>
              <a:r>
                <a:rPr lang="de-DE" sz="1600" dirty="0" err="1">
                  <a:latin typeface="CG Omega" panose="020B0502050508020304" pitchFamily="34" charset="0"/>
                </a:rPr>
                <a:t>for</a:t>
              </a:r>
              <a:r>
                <a:rPr lang="de-DE" sz="1600" dirty="0">
                  <a:latin typeface="CG Omega" panose="020B0502050508020304" pitchFamily="34" charset="0"/>
                </a:rPr>
                <a:t> Future &amp; Co.</a:t>
              </a:r>
            </a:p>
            <a:p>
              <a:pPr marL="800100" lvl="1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de-DE" sz="1600" dirty="0">
                  <a:latin typeface="CG Omega" panose="020B0502050508020304" pitchFamily="34" charset="0"/>
                </a:rPr>
                <a:t>Lokalprominenz</a:t>
              </a:r>
            </a:p>
            <a:p>
              <a:pPr marL="800100" lvl="1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de-DE" sz="1600" dirty="0">
                  <a:latin typeface="CG Omega" panose="020B0502050508020304" pitchFamily="34" charset="0"/>
                </a:rPr>
                <a:t>…</a:t>
              </a:r>
            </a:p>
          </p:txBody>
        </p:sp>
        <p:sp>
          <p:nvSpPr>
            <p:cNvPr id="4" name="Rectangle 21">
              <a:extLst>
                <a:ext uri="{FF2B5EF4-FFF2-40B4-BE49-F238E27FC236}">
                  <a16:creationId xmlns:a16="http://schemas.microsoft.com/office/drawing/2014/main" id="{E916E78C-09B1-0194-E7CD-8345C7AC4701}"/>
                </a:ext>
              </a:extLst>
            </p:cNvPr>
            <p:cNvSpPr/>
            <p:nvPr/>
          </p:nvSpPr>
          <p:spPr>
            <a:xfrm>
              <a:off x="664374" y="1740226"/>
              <a:ext cx="3581399" cy="2339102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marL="800100" lvl="1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de-DE" sz="1600" dirty="0">
                  <a:latin typeface="CG Omega" panose="020B0502050508020304" pitchFamily="34" charset="0"/>
                </a:rPr>
                <a:t>Kinder &amp; Jugendliche</a:t>
              </a:r>
            </a:p>
            <a:p>
              <a:pPr marL="800100" lvl="1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de-DE" sz="1600" dirty="0">
                  <a:latin typeface="CG Omega" panose="020B0502050508020304" pitchFamily="34" charset="0"/>
                </a:rPr>
                <a:t>Jugendzentren</a:t>
              </a:r>
            </a:p>
            <a:p>
              <a:pPr marL="800100" lvl="1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de-DE" sz="1600" dirty="0">
                  <a:latin typeface="CG Omega" panose="020B0502050508020304" pitchFamily="34" charset="0"/>
                </a:rPr>
                <a:t>Jugendpflege</a:t>
              </a:r>
            </a:p>
            <a:p>
              <a:pPr marL="800100" lvl="1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de-DE" sz="1600" dirty="0">
                  <a:latin typeface="CG Omega" panose="020B0502050508020304" pitchFamily="34" charset="0"/>
                </a:rPr>
                <a:t>Eltern</a:t>
              </a:r>
            </a:p>
            <a:p>
              <a:pPr marL="800100" lvl="1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de-DE" sz="1600" dirty="0">
                  <a:latin typeface="CG Omega" panose="020B0502050508020304" pitchFamily="34" charset="0"/>
                </a:rPr>
                <a:t>Schulen</a:t>
              </a:r>
            </a:p>
            <a:p>
              <a:pPr marL="800100" lvl="1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de-DE" sz="1600" dirty="0">
                  <a:latin typeface="CG Omega" panose="020B0502050508020304" pitchFamily="34" charset="0"/>
                </a:rPr>
                <a:t>Firmen</a:t>
              </a:r>
            </a:p>
          </p:txBody>
        </p:sp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28F7B8A6-9996-E4AC-04A0-07702CEE9BA9}"/>
                </a:ext>
              </a:extLst>
            </p:cNvPr>
            <p:cNvSpPr/>
            <p:nvPr/>
          </p:nvSpPr>
          <p:spPr>
            <a:xfrm>
              <a:off x="3251201" y="1740226"/>
              <a:ext cx="3581399" cy="2339102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marL="800100" lvl="1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de-DE" sz="1600" dirty="0">
                  <a:latin typeface="CG Omega" panose="020B0502050508020304" pitchFamily="34" charset="0"/>
                </a:rPr>
                <a:t>Kitas</a:t>
              </a:r>
            </a:p>
            <a:p>
              <a:pPr marL="800100" lvl="1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de-DE" sz="1600" dirty="0">
                  <a:latin typeface="CG Omega" panose="020B0502050508020304" pitchFamily="34" charset="0"/>
                </a:rPr>
                <a:t>Sportvereine</a:t>
              </a:r>
            </a:p>
            <a:p>
              <a:pPr marL="800100" lvl="1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de-DE" sz="1600" dirty="0">
                  <a:latin typeface="CG Omega" panose="020B0502050508020304" pitchFamily="34" charset="0"/>
                </a:rPr>
                <a:t>Musikschulen</a:t>
              </a:r>
            </a:p>
            <a:p>
              <a:pPr marL="800100" lvl="1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de-DE" sz="1600" dirty="0">
                  <a:latin typeface="CG Omega" panose="020B0502050508020304" pitchFamily="34" charset="0"/>
                </a:rPr>
                <a:t>Religionsgemeinschaften</a:t>
              </a:r>
            </a:p>
            <a:p>
              <a:pPr marL="800100" lvl="1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de-DE" sz="1600" dirty="0" err="1">
                  <a:latin typeface="CG Omega" panose="020B0502050508020304" pitchFamily="34" charset="0"/>
                </a:rPr>
                <a:t>Kidical</a:t>
              </a:r>
              <a:r>
                <a:rPr lang="de-DE" sz="1600" dirty="0">
                  <a:latin typeface="CG Omega" panose="020B0502050508020304" pitchFamily="34" charset="0"/>
                </a:rPr>
                <a:t> </a:t>
              </a:r>
              <a:r>
                <a:rPr lang="de-DE" sz="1600" dirty="0" err="1">
                  <a:latin typeface="CG Omega" panose="020B0502050508020304" pitchFamily="34" charset="0"/>
                </a:rPr>
                <a:t>Mass</a:t>
              </a:r>
              <a:endParaRPr lang="de-DE" sz="1600" dirty="0">
                <a:latin typeface="CG Omega" panose="020B0502050508020304" pitchFamily="34" charset="0"/>
              </a:endParaRPr>
            </a:p>
            <a:p>
              <a:pPr marL="800100" lvl="1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de-DE" sz="1600" dirty="0">
                  <a:latin typeface="CG Omega" panose="020B0502050508020304" pitchFamily="34" charset="0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925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015E8BD-9D86-3521-B3D4-9DBD60D90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74" y="329046"/>
            <a:ext cx="11595599" cy="468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2500">
                <a:solidFill>
                  <a:srgbClr val="C00000"/>
                </a:solidFill>
                <a:latin typeface="CG Omega"/>
              </a:rPr>
              <a:t>Pilotprojekte</a:t>
            </a:r>
            <a:endParaRPr lang="en-GB" sz="2500">
              <a:solidFill>
                <a:srgbClr val="C00000"/>
              </a:solidFill>
              <a:latin typeface="CG Omega"/>
            </a:endParaRP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26B1FCC8-5A0B-61D8-B910-D9C810D5C6F0}"/>
              </a:ext>
            </a:extLst>
          </p:cNvPr>
          <p:cNvSpPr/>
          <p:nvPr/>
        </p:nvSpPr>
        <p:spPr>
          <a:xfrm>
            <a:off x="340803" y="1168726"/>
            <a:ext cx="11093910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CG Omega" panose="020B0502050508020304" pitchFamily="34" charset="0"/>
              </a:rPr>
              <a:t>Positive Erfahrungen machen Lust auf mehr</a:t>
            </a:r>
          </a:p>
        </p:txBody>
      </p:sp>
    </p:spTree>
    <p:extLst>
      <p:ext uri="{BB962C8B-B14F-4D97-AF65-F5344CB8AC3E}">
        <p14:creationId xmlns:p14="http://schemas.microsoft.com/office/powerpoint/2010/main" val="251072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406A7E0-30B3-A57F-9C80-59CA239E03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379" y="116414"/>
            <a:ext cx="8474613" cy="599628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0E5BB07-9ED2-320B-8ACF-9BE233C1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795200">
            <a:off x="7762986" y="1117343"/>
            <a:ext cx="1794374" cy="468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de-DE" sz="3200" dirty="0">
                <a:solidFill>
                  <a:srgbClr val="FF0000"/>
                </a:solidFill>
              </a:rPr>
              <a:t>Verboten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FF4D217-DC41-0B06-97C4-687302CF2F48}"/>
              </a:ext>
            </a:extLst>
          </p:cNvPr>
          <p:cNvSpPr txBox="1">
            <a:spLocks/>
          </p:cNvSpPr>
          <p:nvPr/>
        </p:nvSpPr>
        <p:spPr>
          <a:xfrm rot="21054515">
            <a:off x="2196228" y="1177973"/>
            <a:ext cx="1794374" cy="468000"/>
          </a:xfrm>
          <a:prstGeom prst="rect">
            <a:avLst/>
          </a:prstGeom>
          <a:solidFill>
            <a:schemeClr val="bg1"/>
          </a:solidFill>
        </p:spPr>
        <p:txBody>
          <a:bodyPr lIns="0" tIns="72000" rIns="72000" bIns="720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bg2"/>
                </a:solidFill>
                <a:latin typeface="CG Omega" panose="020B05020505080203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de-DE" sz="3200" dirty="0">
                <a:solidFill>
                  <a:srgbClr val="FF0000"/>
                </a:solidFill>
              </a:rPr>
              <a:t>Erlaubt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CB829CE-008D-8625-A770-123FFB09EA1B}"/>
              </a:ext>
            </a:extLst>
          </p:cNvPr>
          <p:cNvSpPr txBox="1"/>
          <p:nvPr/>
        </p:nvSpPr>
        <p:spPr>
          <a:xfrm>
            <a:off x="1907088" y="6125227"/>
            <a:ext cx="60939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https://metamorphosis-project.eu/</a:t>
            </a:r>
          </a:p>
        </p:txBody>
      </p:sp>
    </p:spTree>
    <p:extLst>
      <p:ext uri="{BB962C8B-B14F-4D97-AF65-F5344CB8AC3E}">
        <p14:creationId xmlns:p14="http://schemas.microsoft.com/office/powerpoint/2010/main" val="3550654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70D5E4-02EF-4F95-92B8-BE49BC0EBCA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9165" y="1976470"/>
            <a:ext cx="10538835" cy="597600"/>
          </a:xfrm>
        </p:spPr>
        <p:txBody>
          <a:bodyPr/>
          <a:lstStyle/>
          <a:p>
            <a:pPr algn="ctr"/>
            <a:r>
              <a:rPr lang="de-DE" sz="2800"/>
              <a:t>Kinder- und jugendfreundliche Stadt- und Verkehrsplanung</a:t>
            </a:r>
          </a:p>
          <a:p>
            <a:pPr algn="ctr"/>
            <a:endParaRPr lang="de-DE" sz="2800"/>
          </a:p>
          <a:p>
            <a:pPr algn="ctr"/>
            <a:r>
              <a:rPr lang="de-DE" sz="2800"/>
              <a:t>Vom Strohfeuer zur strukturellen Verankerung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BF53ED5-9DEC-5E71-CF77-01B50423BC1E}"/>
              </a:ext>
            </a:extLst>
          </p:cNvPr>
          <p:cNvSpPr txBox="1">
            <a:spLocks/>
          </p:cNvSpPr>
          <p:nvPr/>
        </p:nvSpPr>
        <p:spPr>
          <a:xfrm>
            <a:off x="964675" y="3951571"/>
            <a:ext cx="9703325" cy="460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CG Omega" panose="020B05020505080203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G Omega" panose="020B05020505080203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CG Omega" panose="020B05020505080203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CG Omega" panose="020B05020505080203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CG Omega" panose="020B05020505080203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>
                <a:latin typeface="CG Omega"/>
              </a:rPr>
              <a:t> Ralf Brand, </a:t>
            </a:r>
            <a:r>
              <a:rPr lang="de-DE" sz="1800" err="1">
                <a:latin typeface="CG Omega"/>
              </a:rPr>
              <a:t>Ph.D</a:t>
            </a:r>
            <a:r>
              <a:rPr lang="de-DE" sz="1800">
                <a:latin typeface="CG Omega"/>
              </a:rPr>
              <a:t>.</a:t>
            </a:r>
            <a:endParaRPr lang="en-GB" sz="1800">
              <a:latin typeface="CG Omega"/>
            </a:endParaRPr>
          </a:p>
        </p:txBody>
      </p:sp>
    </p:spTree>
    <p:extLst>
      <p:ext uri="{BB962C8B-B14F-4D97-AF65-F5344CB8AC3E}">
        <p14:creationId xmlns:p14="http://schemas.microsoft.com/office/powerpoint/2010/main" val="235680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1">
            <a:extLst>
              <a:ext uri="{FF2B5EF4-FFF2-40B4-BE49-F238E27FC236}">
                <a16:creationId xmlns:a16="http://schemas.microsoft.com/office/drawing/2014/main" id="{6096F3E0-2893-4E90-96D9-FA4C5A6850A5}"/>
              </a:ext>
            </a:extLst>
          </p:cNvPr>
          <p:cNvSpPr/>
          <p:nvPr/>
        </p:nvSpPr>
        <p:spPr>
          <a:xfrm>
            <a:off x="767003" y="1683297"/>
            <a:ext cx="11093910" cy="3343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sz="2400">
                <a:latin typeface="CG Omega" panose="020B0502050508020304" pitchFamily="34" charset="0"/>
              </a:rPr>
              <a:t>    Beteiligung von Kindern und Jugendlichen, um deren …</a:t>
            </a:r>
          </a:p>
          <a:p>
            <a:pPr marL="80645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>
                <a:latin typeface="CG Omega" panose="020B0502050508020304" pitchFamily="34" charset="0"/>
              </a:rPr>
              <a:t>Bedürfnisse, Sorgen, Wünsche zu verstehen</a:t>
            </a:r>
          </a:p>
          <a:p>
            <a:pPr marL="80645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>
                <a:latin typeface="CG Omega" panose="020B0502050508020304" pitchFamily="34" charset="0"/>
              </a:rPr>
              <a:t>Ideen und Vorschläge zu hören und (soweit möglich) zu berücksichtigen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sz="2400">
                <a:latin typeface="CG Omega" panose="020B0502050508020304" pitchFamily="34" charset="0"/>
              </a:rPr>
              <a:t>+  Nutzung von Expertenwissen zugunsten von Kindern und Jugendlichen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de-DE" sz="2400">
              <a:latin typeface="CG Omega" panose="020B0502050508020304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sz="2400">
                <a:latin typeface="CG Omega" panose="020B0502050508020304" pitchFamily="34" charset="0"/>
              </a:rPr>
              <a:t>= Kinder- und jugendfreundliche Stadt- und Verkehrsplanung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5E8BD-9D86-3521-B3D4-9DBD60D90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74" y="329046"/>
            <a:ext cx="11595599" cy="468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2500">
                <a:latin typeface="CG Omega"/>
              </a:rPr>
              <a:t>Klärung des Anspruchs</a:t>
            </a:r>
            <a:endParaRPr lang="en-GB" sz="2500">
              <a:solidFill>
                <a:srgbClr val="C00000"/>
              </a:solidFill>
              <a:latin typeface="CG Omega"/>
            </a:endParaRP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ADEA69F0-B986-9F60-E44D-6D7B998CF15F}"/>
              </a:ext>
            </a:extLst>
          </p:cNvPr>
          <p:cNvCxnSpPr/>
          <p:nvPr/>
        </p:nvCxnSpPr>
        <p:spPr>
          <a:xfrm>
            <a:off x="909290" y="4105795"/>
            <a:ext cx="1032578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1">
            <a:extLst>
              <a:ext uri="{FF2B5EF4-FFF2-40B4-BE49-F238E27FC236}">
                <a16:creationId xmlns:a16="http://schemas.microsoft.com/office/drawing/2014/main" id="{9911F2BE-0B71-40CC-6E52-97E48746966F}"/>
              </a:ext>
            </a:extLst>
          </p:cNvPr>
          <p:cNvSpPr/>
          <p:nvPr/>
        </p:nvSpPr>
        <p:spPr>
          <a:xfrm>
            <a:off x="3341041" y="1047490"/>
            <a:ext cx="6974534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sz="1700">
                <a:latin typeface="CG Omega" panose="020B0502050508020304" pitchFamily="34" charset="0"/>
              </a:rPr>
              <a:t>Eltern, Großeltern und andere Personen mit Sorgeaufgaben für K. &amp; J.</a:t>
            </a:r>
          </a:p>
        </p:txBody>
      </p:sp>
      <p:sp>
        <p:nvSpPr>
          <p:cNvPr id="5" name="Geschweifte Klammer links 4">
            <a:extLst>
              <a:ext uri="{FF2B5EF4-FFF2-40B4-BE49-F238E27FC236}">
                <a16:creationId xmlns:a16="http://schemas.microsoft.com/office/drawing/2014/main" id="{E862598E-0786-7134-88B0-5261F75028C5}"/>
              </a:ext>
            </a:extLst>
          </p:cNvPr>
          <p:cNvSpPr/>
          <p:nvPr/>
        </p:nvSpPr>
        <p:spPr>
          <a:xfrm rot="16200000">
            <a:off x="6325307" y="-1700629"/>
            <a:ext cx="552450" cy="65209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93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1">
            <a:extLst>
              <a:ext uri="{FF2B5EF4-FFF2-40B4-BE49-F238E27FC236}">
                <a16:creationId xmlns:a16="http://schemas.microsoft.com/office/drawing/2014/main" id="{6096F3E0-2893-4E90-96D9-FA4C5A6850A5}"/>
              </a:ext>
            </a:extLst>
          </p:cNvPr>
          <p:cNvSpPr/>
          <p:nvPr/>
        </p:nvSpPr>
        <p:spPr>
          <a:xfrm>
            <a:off x="767003" y="1683297"/>
            <a:ext cx="11093910" cy="3343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sz="2400">
                <a:latin typeface="CG Omega" panose="020B0502050508020304" pitchFamily="34" charset="0"/>
              </a:rPr>
              <a:t>    Beteiligung von Kindern und Jugendlichen, um deren …</a:t>
            </a:r>
          </a:p>
          <a:p>
            <a:pPr marL="80645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>
                <a:latin typeface="CG Omega" panose="020B0502050508020304" pitchFamily="34" charset="0"/>
              </a:rPr>
              <a:t>Bedürfnisse, Sorgen, Wünsche zu verstehen</a:t>
            </a:r>
          </a:p>
          <a:p>
            <a:pPr marL="80645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>
                <a:latin typeface="CG Omega" panose="020B0502050508020304" pitchFamily="34" charset="0"/>
              </a:rPr>
              <a:t>Ideen und Vorschläge zu hören und (soweit möglich) zu berücksichtigen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sz="2400">
                <a:latin typeface="CG Omega" panose="020B0502050508020304" pitchFamily="34" charset="0"/>
              </a:rPr>
              <a:t>+  Nutzung von Expertenwissen zugunsten von Kindern und Jugendlichen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de-DE" sz="2400">
              <a:latin typeface="CG Omega" panose="020B0502050508020304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sz="2400">
                <a:latin typeface="CG Omega" panose="020B0502050508020304" pitchFamily="34" charset="0"/>
              </a:rPr>
              <a:t>= Kinder- und jugendfreundliche Stadt- und Verkehrsplanung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5E8BD-9D86-3521-B3D4-9DBD60D90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74" y="329046"/>
            <a:ext cx="11595599" cy="468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2500">
                <a:latin typeface="CG Omega"/>
              </a:rPr>
              <a:t>Klärung des Anspruchs</a:t>
            </a:r>
            <a:endParaRPr lang="en-GB" sz="2500">
              <a:solidFill>
                <a:srgbClr val="C00000"/>
              </a:solidFill>
              <a:latin typeface="CG Omega"/>
            </a:endParaRP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ADEA69F0-B986-9F60-E44D-6D7B998CF15F}"/>
              </a:ext>
            </a:extLst>
          </p:cNvPr>
          <p:cNvCxnSpPr/>
          <p:nvPr/>
        </p:nvCxnSpPr>
        <p:spPr>
          <a:xfrm>
            <a:off x="909290" y="4105795"/>
            <a:ext cx="1032578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1">
            <a:extLst>
              <a:ext uri="{FF2B5EF4-FFF2-40B4-BE49-F238E27FC236}">
                <a16:creationId xmlns:a16="http://schemas.microsoft.com/office/drawing/2014/main" id="{9911F2BE-0B71-40CC-6E52-97E48746966F}"/>
              </a:ext>
            </a:extLst>
          </p:cNvPr>
          <p:cNvSpPr/>
          <p:nvPr/>
        </p:nvSpPr>
        <p:spPr>
          <a:xfrm>
            <a:off x="3341041" y="1047490"/>
            <a:ext cx="6974534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sz="1700">
                <a:latin typeface="CG Omega" panose="020B0502050508020304" pitchFamily="34" charset="0"/>
              </a:rPr>
              <a:t>Eltern, Großeltern und andere Personen mit Sorgeaufgaben für K. &amp; J.</a:t>
            </a:r>
          </a:p>
        </p:txBody>
      </p:sp>
      <p:sp>
        <p:nvSpPr>
          <p:cNvPr id="5" name="Geschweifte Klammer links 4">
            <a:extLst>
              <a:ext uri="{FF2B5EF4-FFF2-40B4-BE49-F238E27FC236}">
                <a16:creationId xmlns:a16="http://schemas.microsoft.com/office/drawing/2014/main" id="{E862598E-0786-7134-88B0-5261F75028C5}"/>
              </a:ext>
            </a:extLst>
          </p:cNvPr>
          <p:cNvSpPr/>
          <p:nvPr/>
        </p:nvSpPr>
        <p:spPr>
          <a:xfrm rot="16200000">
            <a:off x="6325307" y="-1700629"/>
            <a:ext cx="552450" cy="65209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39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1">
            <a:extLst>
              <a:ext uri="{FF2B5EF4-FFF2-40B4-BE49-F238E27FC236}">
                <a16:creationId xmlns:a16="http://schemas.microsoft.com/office/drawing/2014/main" id="{6096F3E0-2893-4E90-96D9-FA4C5A6850A5}"/>
              </a:ext>
            </a:extLst>
          </p:cNvPr>
          <p:cNvSpPr/>
          <p:nvPr/>
        </p:nvSpPr>
        <p:spPr>
          <a:xfrm>
            <a:off x="340803" y="1168726"/>
            <a:ext cx="11093910" cy="419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C00000"/>
                </a:solidFill>
                <a:latin typeface="CG Omega" panose="020B0502050508020304" pitchFamily="34" charset="0"/>
              </a:rPr>
              <a:t>Selbstverpflichtung &amp; Kommunikation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C00000"/>
                </a:solidFill>
                <a:latin typeface="CG Omega" panose="020B0502050508020304" pitchFamily="34" charset="0"/>
              </a:rPr>
              <a:t>Kapazitäten in der Verwaltung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C00000"/>
                </a:solidFill>
                <a:latin typeface="CG Omega" panose="020B0502050508020304" pitchFamily="34" charset="0"/>
              </a:rPr>
              <a:t>Beteiligung / Ko-Kreation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C00000"/>
                </a:solidFill>
                <a:latin typeface="CG Omega" panose="020B0502050508020304" pitchFamily="34" charset="0"/>
              </a:rPr>
              <a:t>Integrierte Planung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C00000"/>
                </a:solidFill>
                <a:latin typeface="CG Omega" panose="020B0502050508020304" pitchFamily="34" charset="0"/>
              </a:rPr>
              <a:t>Indikatoren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C00000"/>
                </a:solidFill>
                <a:latin typeface="CG Omega" panose="020B0502050508020304" pitchFamily="34" charset="0"/>
              </a:rPr>
              <a:t>Strategische Allianzen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C00000"/>
                </a:solidFill>
                <a:latin typeface="CG Omega" panose="020B0502050508020304" pitchFamily="34" charset="0"/>
              </a:rPr>
              <a:t>Pilotprojekte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5E8BD-9D86-3521-B3D4-9DBD60D90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74" y="329046"/>
            <a:ext cx="11595599" cy="468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2500" dirty="0">
                <a:solidFill>
                  <a:schemeClr val="accent1">
                    <a:lumMod val="90000"/>
                    <a:lumOff val="10000"/>
                  </a:schemeClr>
                </a:solidFill>
                <a:latin typeface="CG Omega"/>
              </a:rPr>
              <a:t>Die </a:t>
            </a:r>
            <a:r>
              <a:rPr lang="en-GB" sz="2500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CG Omega"/>
              </a:rPr>
              <a:t>Zutaten</a:t>
            </a:r>
            <a:endParaRPr lang="en-GB" sz="2500" dirty="0">
              <a:solidFill>
                <a:schemeClr val="accent1">
                  <a:lumMod val="90000"/>
                  <a:lumOff val="10000"/>
                </a:schemeClr>
              </a:solidFill>
              <a:latin typeface="CG Omega"/>
            </a:endParaRPr>
          </a:p>
        </p:txBody>
      </p:sp>
    </p:spTree>
    <p:extLst>
      <p:ext uri="{BB962C8B-B14F-4D97-AF65-F5344CB8AC3E}">
        <p14:creationId xmlns:p14="http://schemas.microsoft.com/office/powerpoint/2010/main" val="3344304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1">
            <a:extLst>
              <a:ext uri="{FF2B5EF4-FFF2-40B4-BE49-F238E27FC236}">
                <a16:creationId xmlns:a16="http://schemas.microsoft.com/office/drawing/2014/main" id="{6096F3E0-2893-4E90-96D9-FA4C5A6850A5}"/>
              </a:ext>
            </a:extLst>
          </p:cNvPr>
          <p:cNvSpPr/>
          <p:nvPr/>
        </p:nvSpPr>
        <p:spPr>
          <a:xfrm>
            <a:off x="340803" y="1168726"/>
            <a:ext cx="1109391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G Omega" panose="020B0502050508020304" pitchFamily="34" charset="0"/>
              </a:rPr>
              <a:t>Mission Statement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CG Omega" panose="020B0502050508020304" pitchFamily="34" charset="0"/>
              </a:rPr>
              <a:t>Bekräftigung</a:t>
            </a:r>
            <a:r>
              <a:rPr lang="en-GB" sz="2000" dirty="0">
                <a:latin typeface="CG Omega" panose="020B0502050508020304" pitchFamily="34" charset="0"/>
              </a:rPr>
              <a:t> von </a:t>
            </a:r>
            <a:r>
              <a:rPr lang="en-GB" sz="2000" dirty="0" err="1">
                <a:latin typeface="CG Omega" panose="020B0502050508020304" pitchFamily="34" charset="0"/>
              </a:rPr>
              <a:t>ganz</a:t>
            </a:r>
            <a:r>
              <a:rPr lang="en-GB" sz="2000" dirty="0">
                <a:latin typeface="CG Omega" panose="020B0502050508020304" pitchFamily="34" charset="0"/>
              </a:rPr>
              <a:t> </a:t>
            </a:r>
            <a:r>
              <a:rPr lang="en-GB" sz="2000" dirty="0" err="1">
                <a:latin typeface="CG Omega" panose="020B0502050508020304" pitchFamily="34" charset="0"/>
              </a:rPr>
              <a:t>oben</a:t>
            </a:r>
            <a:r>
              <a:rPr lang="en-GB" sz="2000" dirty="0">
                <a:latin typeface="CG Omega" panose="020B0502050508020304" pitchFamily="34" charset="0"/>
              </a:rPr>
              <a:t> </a:t>
            </a:r>
            <a:r>
              <a:rPr lang="en-GB" sz="1400" dirty="0">
                <a:latin typeface="CG Omega" panose="020B0502050508020304" pitchFamily="34" charset="0"/>
              </a:rPr>
              <a:t>(</a:t>
            </a:r>
            <a:r>
              <a:rPr lang="en-GB" sz="1400" dirty="0" err="1">
                <a:latin typeface="CG Omega" panose="020B0502050508020304" pitchFamily="34" charset="0"/>
              </a:rPr>
              <a:t>Chefsache</a:t>
            </a:r>
            <a:r>
              <a:rPr lang="en-GB" sz="1400" dirty="0">
                <a:latin typeface="CG Omega" panose="020B0502050508020304" pitchFamily="34" charset="0"/>
              </a:rPr>
              <a:t>)</a:t>
            </a:r>
            <a:endParaRPr lang="en-GB" sz="2000" dirty="0">
              <a:latin typeface="CG Omega" panose="020B05020505080203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CG Omega" panose="020B0502050508020304" pitchFamily="34" charset="0"/>
              </a:rPr>
              <a:t>Erwartung nähren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latin typeface="CG Omega" panose="020B0502050508020304" pitchFamily="34" charset="0"/>
              </a:rPr>
              <a:t>Nach innen  (gesamte Verwaltung mitnehmen)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latin typeface="CG Omega" panose="020B0502050508020304" pitchFamily="34" charset="0"/>
              </a:rPr>
              <a:t>Nach außen (Presse, Eltern, Schulen, Religionsgemeinschaften, Sportvereine, Firmen, …)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CG Omega" panose="020B0502050508020304" pitchFamily="34" charset="0"/>
              </a:rPr>
              <a:t>Selbstbewusstes Stadtmarketing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CG Omega" panose="020B0502050508020304" pitchFamily="34" charset="0"/>
              </a:rPr>
              <a:t>Zertifizierung (UNICEF www.childfriendlycities.org) </a:t>
            </a:r>
            <a:endParaRPr lang="de-DE" sz="2000" dirty="0">
              <a:solidFill>
                <a:srgbClr val="C00000"/>
              </a:solidFill>
              <a:latin typeface="CG Omega" panose="020B05020505080203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CG Omega" panose="020B0502050508020304" pitchFamily="34" charset="0"/>
              </a:rPr>
              <a:t>Sprache, Slogans, Bilder, Geschichten, </a:t>
            </a:r>
            <a:r>
              <a:rPr lang="de-DE" sz="2000" dirty="0" err="1">
                <a:latin typeface="CG Omega" panose="020B0502050508020304" pitchFamily="34" charset="0"/>
              </a:rPr>
              <a:t>Podcats</a:t>
            </a:r>
            <a:r>
              <a:rPr lang="de-DE" sz="2000" dirty="0">
                <a:latin typeface="CG Omega" panose="020B0502050508020304" pitchFamily="34" charset="0"/>
              </a:rPr>
              <a:t> …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CG Omega" panose="020B0502050508020304" pitchFamily="34" charset="0"/>
              </a:rPr>
              <a:t>Sichtbarkeit 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latin typeface="CG Omega" panose="020B0502050508020304" pitchFamily="34" charset="0"/>
              </a:rPr>
              <a:t>Name und Gesicht, Adresse, Telefon, Email, online Präsenz, …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latin typeface="CG Omega" panose="020B0502050508020304" pitchFamily="34" charset="0"/>
              </a:rPr>
              <a:t>Beschilderung, Kinderstraßen, …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latin typeface="CG Omega" panose="020B0502050508020304" pitchFamily="34" charset="0"/>
              </a:rPr>
              <a:t>Information, Kinderlandkarte, …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1600" dirty="0">
              <a:latin typeface="CG Omega" panose="020B05020505080203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5E8BD-9D86-3521-B3D4-9DBD60D90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74" y="329046"/>
            <a:ext cx="11595599" cy="468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2500" dirty="0" err="1">
                <a:solidFill>
                  <a:srgbClr val="C00000"/>
                </a:solidFill>
                <a:latin typeface="CG Omega"/>
              </a:rPr>
              <a:t>Selbstverpflichtung</a:t>
            </a:r>
            <a:r>
              <a:rPr lang="en-GB" sz="2500" dirty="0">
                <a:solidFill>
                  <a:srgbClr val="C00000"/>
                </a:solidFill>
                <a:latin typeface="CG Omega"/>
              </a:rPr>
              <a:t> &amp; </a:t>
            </a:r>
            <a:r>
              <a:rPr lang="en-GB" sz="2500" dirty="0" err="1">
                <a:solidFill>
                  <a:srgbClr val="C00000"/>
                </a:solidFill>
                <a:latin typeface="CG Omega"/>
              </a:rPr>
              <a:t>Kommunikation</a:t>
            </a:r>
            <a:endParaRPr lang="en-GB" sz="2500" dirty="0">
              <a:solidFill>
                <a:srgbClr val="C00000"/>
              </a:solidFill>
              <a:latin typeface="CG Omega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4403FA0-1320-9594-389C-9B8543B976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7567" y="1016248"/>
            <a:ext cx="6963630" cy="51450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1763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1">
            <a:extLst>
              <a:ext uri="{FF2B5EF4-FFF2-40B4-BE49-F238E27FC236}">
                <a16:creationId xmlns:a16="http://schemas.microsoft.com/office/drawing/2014/main" id="{6096F3E0-2893-4E90-96D9-FA4C5A6850A5}"/>
              </a:ext>
            </a:extLst>
          </p:cNvPr>
          <p:cNvSpPr/>
          <p:nvPr/>
        </p:nvSpPr>
        <p:spPr>
          <a:xfrm>
            <a:off x="340803" y="1038100"/>
            <a:ext cx="1109391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CG Omega" panose="020B0502050508020304" pitchFamily="34" charset="0"/>
              </a:rPr>
              <a:t>Strukturen </a:t>
            </a:r>
            <a:r>
              <a:rPr lang="de-DE" sz="1400" dirty="0">
                <a:latin typeface="CG Omega" panose="020B0502050508020304" pitchFamily="34" charset="0"/>
              </a:rPr>
              <a:t>(Verantwortlichkeiten und Erwartungen artikulieren)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latin typeface="CG Omega" panose="020B0502050508020304" pitchFamily="34" charset="0"/>
              </a:rPr>
              <a:t>Amt für Kinder und Jugendliche (nicht nur deren Beteiligung)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latin typeface="CG Omega" panose="020B0502050508020304" pitchFamily="34" charset="0"/>
              </a:rPr>
              <a:t>Amt für Bürgerbeteiligung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latin typeface="CG Omega" panose="020B0502050508020304" pitchFamily="34" charset="0"/>
              </a:rPr>
              <a:t>Kommunikation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latin typeface="CG Omega" panose="020B0502050508020304" pitchFamily="34" charset="0"/>
              </a:rPr>
              <a:t>Straßenverkehrsamt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latin typeface="CG Omega" panose="020B0502050508020304" pitchFamily="34" charset="0"/>
              </a:rPr>
              <a:t>…</a:t>
            </a: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CG Omega" panose="020B0502050508020304" pitchFamily="34" charset="0"/>
              </a:rPr>
              <a:t>Interner Austausch</a:t>
            </a:r>
            <a:r>
              <a:rPr lang="de-DE" sz="1400" dirty="0">
                <a:latin typeface="CG Omega" panose="020B0502050508020304" pitchFamily="34" charset="0"/>
              </a:rPr>
              <a:t> (regelmäßig!)</a:t>
            </a:r>
            <a:endParaRPr lang="de-DE" sz="2000" dirty="0">
              <a:latin typeface="CG Omega" panose="020B05020505080203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CG Omega" panose="020B0502050508020304" pitchFamily="34" charset="0"/>
              </a:rPr>
              <a:t>Budget </a:t>
            </a:r>
            <a:r>
              <a:rPr lang="de-DE" sz="1400" dirty="0">
                <a:latin typeface="CG Omega" panose="020B0502050508020304" pitchFamily="34" charset="0"/>
              </a:rPr>
              <a:t>(auch Abschreibung von „versunkenen Kosten“)</a:t>
            </a: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 err="1">
                <a:latin typeface="CG Omega" panose="020B0502050508020304" pitchFamily="34" charset="0"/>
              </a:rPr>
              <a:t>Know-How</a:t>
            </a:r>
            <a:r>
              <a:rPr lang="de-DE" sz="2000" dirty="0">
                <a:latin typeface="CG Omega" panose="020B0502050508020304" pitchFamily="34" charset="0"/>
              </a:rPr>
              <a:t> &amp; Kompetenzen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latin typeface="CG Omega" panose="020B0502050508020304" pitchFamily="34" charset="0"/>
              </a:rPr>
              <a:t>Weiterbildung, Überzeugung, Argumente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latin typeface="CG Omega" panose="020B0502050508020304" pitchFamily="34" charset="0"/>
              </a:rPr>
              <a:t>Wissensmanagement (Literatur, Checklisten, Bilderdatenbank, …)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latin typeface="CG Omega" panose="020B0502050508020304" pitchFamily="34" charset="0"/>
              </a:rPr>
              <a:t>Kritisches Hinterfragen und „</a:t>
            </a:r>
            <a:r>
              <a:rPr lang="de-DE" sz="1400" dirty="0" err="1">
                <a:latin typeface="CG Omega" panose="020B0502050508020304" pitchFamily="34" charset="0"/>
              </a:rPr>
              <a:t>Unlearn</a:t>
            </a:r>
            <a:r>
              <a:rPr lang="de-DE" sz="1400" dirty="0">
                <a:latin typeface="CG Omega" panose="020B0502050508020304" pitchFamily="34" charset="0"/>
              </a:rPr>
              <a:t>“</a:t>
            </a: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CG Omega" panose="020B0502050508020304" pitchFamily="34" charset="0"/>
              </a:rPr>
              <a:t>Interkommunale Vernetzung, Inspiration, Newsletter, Mitgliedschaften, Konferenzen</a:t>
            </a: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CG Omega" panose="020B0502050508020304" pitchFamily="34" charset="0"/>
              </a:rPr>
              <a:t>Materialien </a:t>
            </a:r>
            <a:r>
              <a:rPr lang="de-DE" sz="1400" dirty="0">
                <a:latin typeface="CG Omega" panose="020B0502050508020304" pitchFamily="34" charset="0"/>
              </a:rPr>
              <a:t>(z.B. für Modellbau, Sicherheitswesten, …)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5E8BD-9D86-3521-B3D4-9DBD60D90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74" y="329046"/>
            <a:ext cx="11595599" cy="468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2500" dirty="0" err="1">
                <a:solidFill>
                  <a:srgbClr val="C00000"/>
                </a:solidFill>
                <a:latin typeface="CG Omega"/>
              </a:rPr>
              <a:t>Kapazitäten</a:t>
            </a:r>
            <a:r>
              <a:rPr lang="en-GB" sz="2500" dirty="0">
                <a:solidFill>
                  <a:srgbClr val="C00000"/>
                </a:solidFill>
                <a:latin typeface="CG Omega"/>
              </a:rPr>
              <a:t> in der </a:t>
            </a:r>
            <a:r>
              <a:rPr lang="en-GB" sz="2500" dirty="0" err="1">
                <a:solidFill>
                  <a:srgbClr val="C00000"/>
                </a:solidFill>
                <a:latin typeface="CG Omega"/>
              </a:rPr>
              <a:t>Verwaltung</a:t>
            </a:r>
            <a:endParaRPr lang="en-GB" sz="2500" dirty="0">
              <a:solidFill>
                <a:srgbClr val="C00000"/>
              </a:solidFill>
              <a:latin typeface="CG Omega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6144F6D-5C5F-1EDA-40B6-D0ABEA5E19FD}"/>
              </a:ext>
            </a:extLst>
          </p:cNvPr>
          <p:cNvGrpSpPr/>
          <p:nvPr/>
        </p:nvGrpSpPr>
        <p:grpSpPr>
          <a:xfrm>
            <a:off x="4767731" y="864697"/>
            <a:ext cx="7001695" cy="5290159"/>
            <a:chOff x="3810442" y="1047750"/>
            <a:chExt cx="7001695" cy="5290159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B190D550-A429-B68D-5396-451629B603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34819" y="1047750"/>
              <a:ext cx="6977318" cy="5010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4DCFCC52-B1AA-A648-EFB6-6F16162A53C4}"/>
                </a:ext>
              </a:extLst>
            </p:cNvPr>
            <p:cNvSpPr txBox="1"/>
            <p:nvPr/>
          </p:nvSpPr>
          <p:spPr>
            <a:xfrm>
              <a:off x="3810442" y="6091688"/>
              <a:ext cx="470262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00"/>
                <a:t>https://commons.wikimedia.org/wiki/File:Colibri-thalassinus-001-edit.jpg</a:t>
              </a: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701EE975-83E0-ACA6-3016-6A0535FAF90A}"/>
              </a:ext>
            </a:extLst>
          </p:cNvPr>
          <p:cNvGrpSpPr/>
          <p:nvPr/>
        </p:nvGrpSpPr>
        <p:grpSpPr>
          <a:xfrm>
            <a:off x="7183296" y="181683"/>
            <a:ext cx="4667901" cy="3857571"/>
            <a:chOff x="-3084064" y="-1931133"/>
            <a:chExt cx="4667901" cy="3857571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9487E83A-5C94-40ED-84FE-8C3E480FF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13873" y="230853"/>
              <a:ext cx="3187700" cy="169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9AF5156-3AA1-B666-63D3-44CC5EEC8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084064" y="-1931133"/>
              <a:ext cx="4667901" cy="1800476"/>
            </a:xfrm>
            <a:prstGeom prst="rect">
              <a:avLst/>
            </a:prstGeom>
          </p:spPr>
        </p:pic>
      </p:grpSp>
      <p:pic>
        <p:nvPicPr>
          <p:cNvPr id="20" name="Grafik 19">
            <a:extLst>
              <a:ext uri="{FF2B5EF4-FFF2-40B4-BE49-F238E27FC236}">
                <a16:creationId xmlns:a16="http://schemas.microsoft.com/office/drawing/2014/main" id="{336FB0F1-0889-9788-6F36-8FC6DCF497C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3276" y="931802"/>
            <a:ext cx="7296150" cy="50482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D7F2394-9941-4CB4-0771-08DE7F4DF3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0532" y="719005"/>
            <a:ext cx="7009594" cy="5231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350A5D81-4FA7-0B7B-2AA9-54EF7343610A}"/>
              </a:ext>
            </a:extLst>
          </p:cNvPr>
          <p:cNvGrpSpPr/>
          <p:nvPr/>
        </p:nvGrpSpPr>
        <p:grpSpPr>
          <a:xfrm>
            <a:off x="4200420" y="907444"/>
            <a:ext cx="7569006" cy="5276082"/>
            <a:chOff x="3650181" y="933728"/>
            <a:chExt cx="7569006" cy="5276082"/>
          </a:xfrm>
        </p:grpSpPr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52B8E55-F66D-4517-B54B-CE5CF6FFF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0181" y="933728"/>
              <a:ext cx="7569006" cy="502986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49C485A2-6495-1B8E-30B6-160A65D546B5}"/>
                </a:ext>
              </a:extLst>
            </p:cNvPr>
            <p:cNvSpPr txBox="1"/>
            <p:nvPr/>
          </p:nvSpPr>
          <p:spPr>
            <a:xfrm>
              <a:off x="3650181" y="5963589"/>
              <a:ext cx="432525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00"/>
                <a:t>https://search.informit.org/doi/epdf/10.3316/informit.611070848427545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639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1">
            <a:extLst>
              <a:ext uri="{FF2B5EF4-FFF2-40B4-BE49-F238E27FC236}">
                <a16:creationId xmlns:a16="http://schemas.microsoft.com/office/drawing/2014/main" id="{6096F3E0-2893-4E90-96D9-FA4C5A6850A5}"/>
              </a:ext>
            </a:extLst>
          </p:cNvPr>
          <p:cNvSpPr/>
          <p:nvPr/>
        </p:nvSpPr>
        <p:spPr>
          <a:xfrm>
            <a:off x="340803" y="1168726"/>
            <a:ext cx="1109391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G Omega" panose="020B0502050508020304" pitchFamily="34" charset="0"/>
              </a:rPr>
              <a:t>Ko-</a:t>
            </a:r>
            <a:r>
              <a:rPr lang="en-GB" sz="2000" dirty="0" err="1">
                <a:latin typeface="CG Omega" panose="020B0502050508020304" pitchFamily="34" charset="0"/>
              </a:rPr>
              <a:t>Identifizierung</a:t>
            </a:r>
            <a:r>
              <a:rPr lang="en-GB" sz="2000" dirty="0">
                <a:latin typeface="CG Omega" panose="020B0502050508020304" pitchFamily="34" charset="0"/>
              </a:rPr>
              <a:t> von </a:t>
            </a:r>
            <a:r>
              <a:rPr lang="en-GB" sz="2000" dirty="0" err="1">
                <a:latin typeface="CG Omega" panose="020B0502050508020304" pitchFamily="34" charset="0"/>
              </a:rPr>
              <a:t>Problemen</a:t>
            </a:r>
            <a:endParaRPr lang="en-GB" sz="2000" dirty="0">
              <a:latin typeface="CG Omega" panose="020B05020505080203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G Omega" panose="020B0502050508020304" pitchFamily="34" charset="0"/>
              </a:rPr>
              <a:t>Ko-</a:t>
            </a:r>
            <a:r>
              <a:rPr lang="en-GB" sz="2000" dirty="0" err="1">
                <a:latin typeface="CG Omega" panose="020B0502050508020304" pitchFamily="34" charset="0"/>
              </a:rPr>
              <a:t>Generierung</a:t>
            </a:r>
            <a:r>
              <a:rPr lang="en-GB" sz="2000" dirty="0">
                <a:latin typeface="CG Omega" panose="020B0502050508020304" pitchFamily="34" charset="0"/>
              </a:rPr>
              <a:t> von Ideen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G Omega" panose="020B0502050508020304" pitchFamily="34" charset="0"/>
              </a:rPr>
              <a:t>Ko-</a:t>
            </a:r>
            <a:r>
              <a:rPr lang="en-GB" sz="2000" dirty="0" err="1">
                <a:latin typeface="CG Omega" panose="020B0502050508020304" pitchFamily="34" charset="0"/>
              </a:rPr>
              <a:t>Priorisierung</a:t>
            </a:r>
            <a:r>
              <a:rPr lang="en-GB" sz="2000" dirty="0">
                <a:latin typeface="CG Omega" panose="020B0502050508020304" pitchFamily="34" charset="0"/>
              </a:rPr>
              <a:t> von </a:t>
            </a:r>
            <a:r>
              <a:rPr lang="en-GB" sz="2000" dirty="0" err="1">
                <a:latin typeface="CG Omega" panose="020B0502050508020304" pitchFamily="34" charset="0"/>
              </a:rPr>
              <a:t>Maßnahmen</a:t>
            </a:r>
            <a:endParaRPr lang="en-GB" sz="2000" dirty="0">
              <a:latin typeface="CG Omega" panose="020B0502050508020304" pitchFamily="34" charset="0"/>
            </a:endParaRP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CG Omega" panose="020B0502050508020304" pitchFamily="34" charset="0"/>
              </a:rPr>
              <a:t>Programme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 err="1">
                <a:latin typeface="CG Omega" panose="020B0502050508020304" pitchFamily="34" charset="0"/>
              </a:rPr>
              <a:t>Dienstleistungen</a:t>
            </a:r>
            <a:endParaRPr lang="en-GB" sz="1600" dirty="0">
              <a:latin typeface="CG Omega" panose="020B0502050508020304" pitchFamily="34" charset="0"/>
            </a:endParaRP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 err="1">
                <a:latin typeface="CG Omega" panose="020B0502050508020304" pitchFamily="34" charset="0"/>
              </a:rPr>
              <a:t>Infastruktur</a:t>
            </a:r>
            <a:r>
              <a:rPr lang="en-GB" sz="1600" dirty="0">
                <a:latin typeface="CG Omega" panose="020B0502050508020304" pitchFamily="34" charset="0"/>
              </a:rPr>
              <a:t>; Hardware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 err="1">
                <a:latin typeface="CG Omega" panose="020B0502050508020304" pitchFamily="34" charset="0"/>
              </a:rPr>
              <a:t>Digitale</a:t>
            </a:r>
            <a:r>
              <a:rPr lang="en-GB" sz="1600" dirty="0">
                <a:latin typeface="CG Omega" panose="020B0502050508020304" pitchFamily="34" charset="0"/>
              </a:rPr>
              <a:t> </a:t>
            </a:r>
            <a:r>
              <a:rPr lang="en-GB" sz="1600" dirty="0" err="1">
                <a:latin typeface="CG Omega" panose="020B0502050508020304" pitchFamily="34" charset="0"/>
              </a:rPr>
              <a:t>Angebote</a:t>
            </a:r>
            <a:endParaRPr lang="en-GB" sz="1600" dirty="0">
              <a:latin typeface="CG Omega" panose="020B0502050508020304" pitchFamily="34" charset="0"/>
            </a:endParaRP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CG Omega" panose="020B0502050508020304" pitchFamily="34" charset="0"/>
              </a:rPr>
              <a:t>Budgets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G Omega" panose="020B0502050508020304" pitchFamily="34" charset="0"/>
              </a:rPr>
              <a:t>Ko-</a:t>
            </a:r>
            <a:r>
              <a:rPr lang="en-GB" sz="2000" dirty="0" err="1">
                <a:latin typeface="CG Omega" panose="020B0502050508020304" pitchFamily="34" charset="0"/>
              </a:rPr>
              <a:t>Umsetzung</a:t>
            </a:r>
            <a:r>
              <a:rPr lang="en-GB" sz="2000" dirty="0">
                <a:latin typeface="CG Omega" panose="020B0502050508020304" pitchFamily="34" charset="0"/>
              </a:rPr>
              <a:t> von </a:t>
            </a:r>
            <a:r>
              <a:rPr lang="en-GB" sz="2000" dirty="0" err="1">
                <a:latin typeface="CG Omega" panose="020B0502050508020304" pitchFamily="34" charset="0"/>
              </a:rPr>
              <a:t>Maßnahmen</a:t>
            </a:r>
            <a:endParaRPr lang="en-GB" sz="2000" dirty="0">
              <a:latin typeface="CG Omega" panose="020B05020505080203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G Omega" panose="020B0502050508020304" pitchFamily="34" charset="0"/>
              </a:rPr>
              <a:t>Ko-</a:t>
            </a:r>
            <a:r>
              <a:rPr lang="en-GB" sz="2000" dirty="0" err="1">
                <a:latin typeface="CG Omega" panose="020B0502050508020304" pitchFamily="34" charset="0"/>
              </a:rPr>
              <a:t>Evaluierung</a:t>
            </a:r>
            <a:endParaRPr lang="en-GB" sz="2000" dirty="0">
              <a:latin typeface="CG Omega" panose="020B0502050508020304" pitchFamily="34" charset="0"/>
            </a:endParaRPr>
          </a:p>
          <a:p>
            <a:pPr>
              <a:spcBef>
                <a:spcPts val="1200"/>
              </a:spcBef>
            </a:pPr>
            <a:endParaRPr lang="en-GB" sz="2000" dirty="0">
              <a:latin typeface="CG Omega" panose="020B05020505080203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CG Omega" panose="020B0502050508020304" pitchFamily="34" charset="0"/>
              </a:rPr>
              <a:t>Vorbild</a:t>
            </a:r>
            <a:r>
              <a:rPr lang="en-GB" sz="2000" dirty="0">
                <a:latin typeface="CG Omega" panose="020B0502050508020304" pitchFamily="34" charset="0"/>
              </a:rPr>
              <a:t> DUH? </a:t>
            </a:r>
            <a:r>
              <a:rPr lang="en-GB" sz="2000" dirty="0" err="1">
                <a:latin typeface="CG Omega" panose="020B0502050508020304" pitchFamily="34" charset="0"/>
              </a:rPr>
              <a:t>Klagewelle</a:t>
            </a:r>
            <a:r>
              <a:rPr lang="en-GB" sz="2000" dirty="0">
                <a:latin typeface="CG Omega" panose="020B0502050508020304" pitchFamily="34" charset="0"/>
              </a:rPr>
              <a:t>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000" dirty="0">
              <a:highlight>
                <a:srgbClr val="FFFF00"/>
              </a:highlight>
              <a:latin typeface="CG Omega" panose="020B05020505080203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000" dirty="0">
              <a:highlight>
                <a:srgbClr val="FFFF00"/>
              </a:highlight>
              <a:latin typeface="CG Omega" panose="020B05020505080203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000" dirty="0">
              <a:highlight>
                <a:srgbClr val="FFFF00"/>
              </a:highlight>
              <a:latin typeface="CG Omega" panose="020B05020505080203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000" dirty="0">
              <a:highlight>
                <a:srgbClr val="FFFF00"/>
              </a:highlight>
              <a:latin typeface="CG Omega" panose="020B05020505080203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000" dirty="0">
              <a:highlight>
                <a:srgbClr val="FFFF00"/>
              </a:highlight>
              <a:latin typeface="CG Omega" panose="020B05020505080203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15E8BD-9D86-3521-B3D4-9DBD60D90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74" y="329046"/>
            <a:ext cx="11595599" cy="468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2500" dirty="0" err="1">
                <a:solidFill>
                  <a:srgbClr val="C00000"/>
                </a:solidFill>
                <a:latin typeface="CG Omega"/>
              </a:rPr>
              <a:t>Beteiligung</a:t>
            </a:r>
            <a:r>
              <a:rPr lang="en-GB" sz="2500" dirty="0">
                <a:solidFill>
                  <a:srgbClr val="C00000"/>
                </a:solidFill>
                <a:latin typeface="CG Omega"/>
              </a:rPr>
              <a:t> / Ko-</a:t>
            </a:r>
            <a:r>
              <a:rPr lang="en-GB" sz="2500" dirty="0" err="1">
                <a:solidFill>
                  <a:srgbClr val="C00000"/>
                </a:solidFill>
                <a:latin typeface="CG Omega"/>
              </a:rPr>
              <a:t>Kreation</a:t>
            </a:r>
            <a:endParaRPr lang="en-GB" sz="2500" dirty="0">
              <a:solidFill>
                <a:srgbClr val="C00000"/>
              </a:solidFill>
              <a:latin typeface="CG Omega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EAE1E3B-224E-0483-F768-B8F98CE87C8D}"/>
              </a:ext>
            </a:extLst>
          </p:cNvPr>
          <p:cNvGrpSpPr/>
          <p:nvPr/>
        </p:nvGrpSpPr>
        <p:grpSpPr>
          <a:xfrm>
            <a:off x="2318326" y="1173528"/>
            <a:ext cx="7261447" cy="5123781"/>
            <a:chOff x="4416731" y="1093686"/>
            <a:chExt cx="7261447" cy="5123781"/>
          </a:xfrm>
        </p:grpSpPr>
        <p:sp>
          <p:nvSpPr>
            <p:cNvPr id="2" name="Rectangle 2">
              <a:extLst>
                <a:ext uri="{FF2B5EF4-FFF2-40B4-BE49-F238E27FC236}">
                  <a16:creationId xmlns:a16="http://schemas.microsoft.com/office/drawing/2014/main" id="{76400C82-7690-D1CE-B98C-0142C8186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731" y="5817357"/>
              <a:ext cx="287468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  <a:hlinkClick r:id="rId3"/>
                </a:rPr>
                <a:t>https://www.buzer.de/gesetz/114/a1175.htm</a:t>
              </a:r>
              <a:endParaRPr kumimoji="0" lang="en-GB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" name="Bild 19">
              <a:extLst>
                <a:ext uri="{FF2B5EF4-FFF2-40B4-BE49-F238E27FC236}">
                  <a16:creationId xmlns:a16="http://schemas.microsoft.com/office/drawing/2014/main" id="{30DD80E7-FE16-F3DF-E85C-508C8012BC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759" y="1093686"/>
              <a:ext cx="7232419" cy="467062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D2074714-FF7A-0879-CBDC-1B26AAD0F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728" y="1183097"/>
            <a:ext cx="7437445" cy="47744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FF7BEE7-C9B9-6BF4-46B9-E2B70AC4ECB4}"/>
              </a:ext>
            </a:extLst>
          </p:cNvPr>
          <p:cNvSpPr/>
          <p:nvPr/>
        </p:nvSpPr>
        <p:spPr>
          <a:xfrm>
            <a:off x="2032000" y="329046"/>
            <a:ext cx="1828800" cy="4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504BAB7-68C6-5640-F3EB-85E59C291281}"/>
              </a:ext>
            </a:extLst>
          </p:cNvPr>
          <p:cNvSpPr/>
          <p:nvPr/>
        </p:nvSpPr>
        <p:spPr>
          <a:xfrm>
            <a:off x="175364" y="887518"/>
            <a:ext cx="11842809" cy="4955923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B8EF1D7-D1D7-49A7-9B97-442C1EA2DA43}"/>
              </a:ext>
            </a:extLst>
          </p:cNvPr>
          <p:cNvGrpSpPr/>
          <p:nvPr/>
        </p:nvGrpSpPr>
        <p:grpSpPr>
          <a:xfrm>
            <a:off x="3197234" y="887518"/>
            <a:ext cx="7261447" cy="5123781"/>
            <a:chOff x="4416731" y="1093686"/>
            <a:chExt cx="7261447" cy="5123781"/>
          </a:xfrm>
        </p:grpSpPr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5DEE61B6-07FF-2AD5-D196-205D2B5C2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731" y="5817357"/>
              <a:ext cx="287468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  <a:hlinkClick r:id="rId3"/>
                </a:rPr>
                <a:t>https://www.buzer.de/gesetz/114/a1175.htm</a:t>
              </a:r>
              <a:endParaRPr kumimoji="0" lang="en-GB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" name="Bild 19">
              <a:extLst>
                <a:ext uri="{FF2B5EF4-FFF2-40B4-BE49-F238E27FC236}">
                  <a16:creationId xmlns:a16="http://schemas.microsoft.com/office/drawing/2014/main" id="{4DD03CD6-0C45-11D0-FF6C-3C09BB5CF3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759" y="1093686"/>
              <a:ext cx="7232419" cy="467062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767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015E8BD-9D86-3521-B3D4-9DBD60D90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74" y="329046"/>
            <a:ext cx="11595599" cy="468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2500" dirty="0" err="1">
                <a:solidFill>
                  <a:srgbClr val="C00000"/>
                </a:solidFill>
                <a:latin typeface="CG Omega"/>
              </a:rPr>
              <a:t>Integrierte</a:t>
            </a:r>
            <a:r>
              <a:rPr lang="en-GB" sz="2500" dirty="0">
                <a:solidFill>
                  <a:srgbClr val="C00000"/>
                </a:solidFill>
                <a:latin typeface="CG Omega"/>
              </a:rPr>
              <a:t> </a:t>
            </a:r>
            <a:r>
              <a:rPr lang="en-GB" sz="2500" dirty="0" err="1">
                <a:solidFill>
                  <a:srgbClr val="C00000"/>
                </a:solidFill>
                <a:latin typeface="CG Omega"/>
              </a:rPr>
              <a:t>Planung</a:t>
            </a:r>
            <a:endParaRPr lang="en-GB" sz="2500" dirty="0">
              <a:solidFill>
                <a:srgbClr val="C00000"/>
              </a:solidFill>
              <a:latin typeface="CG Omega"/>
            </a:endParaRP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8DFC98A9-A877-1DF5-27E6-CDC29120305C}"/>
              </a:ext>
            </a:extLst>
          </p:cNvPr>
          <p:cNvSpPr/>
          <p:nvPr/>
        </p:nvSpPr>
        <p:spPr>
          <a:xfrm>
            <a:off x="340803" y="1054426"/>
            <a:ext cx="1109391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CG Omega" panose="020B0502050508020304" pitchFamily="34" charset="0"/>
              </a:rPr>
              <a:t>Strategischer</a:t>
            </a:r>
            <a:r>
              <a:rPr lang="en-GB" sz="2000" dirty="0">
                <a:latin typeface="CG Omega" panose="020B0502050508020304" pitchFamily="34" charset="0"/>
              </a:rPr>
              <a:t>, </a:t>
            </a:r>
            <a:r>
              <a:rPr lang="en-GB" sz="2000" dirty="0" err="1">
                <a:latin typeface="CG Omega" panose="020B0502050508020304" pitchFamily="34" charset="0"/>
              </a:rPr>
              <a:t>integrierter</a:t>
            </a:r>
            <a:r>
              <a:rPr lang="en-GB" sz="2000" dirty="0">
                <a:latin typeface="CG Omega" panose="020B0502050508020304" pitchFamily="34" charset="0"/>
              </a:rPr>
              <a:t>, </a:t>
            </a:r>
            <a:r>
              <a:rPr lang="en-GB" sz="2000" dirty="0" err="1">
                <a:latin typeface="CG Omega" panose="020B0502050508020304" pitchFamily="34" charset="0"/>
              </a:rPr>
              <a:t>langfristiger</a:t>
            </a:r>
            <a:r>
              <a:rPr lang="en-GB" sz="2000" dirty="0">
                <a:latin typeface="CG Omega" panose="020B0502050508020304" pitchFamily="34" charset="0"/>
              </a:rPr>
              <a:t> </a:t>
            </a:r>
            <a:r>
              <a:rPr lang="en-GB" sz="2000" dirty="0" err="1">
                <a:latin typeface="CG Omega" panose="020B0502050508020304" pitchFamily="34" charset="0"/>
              </a:rPr>
              <a:t>Verbesserungsprozess</a:t>
            </a:r>
            <a:r>
              <a:rPr lang="en-GB" sz="2000" dirty="0">
                <a:latin typeface="CG Omega" panose="020B0502050508020304" pitchFamily="34" charset="0"/>
              </a:rPr>
              <a:t> (VEP / SUMP) 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400" dirty="0" err="1">
                <a:latin typeface="CG Omega" panose="020B0502050508020304" pitchFamily="34" charset="0"/>
              </a:rPr>
              <a:t>Vorauss</a:t>
            </a:r>
            <a:r>
              <a:rPr lang="en-GB" sz="1400" dirty="0">
                <a:latin typeface="CG Omega" panose="020B0502050508020304" pitchFamily="34" charset="0"/>
              </a:rPr>
              <a:t>. </a:t>
            </a:r>
            <a:r>
              <a:rPr lang="en-GB" sz="1400" dirty="0" err="1">
                <a:latin typeface="CG Omega" panose="020B0502050508020304" pitchFamily="34" charset="0"/>
              </a:rPr>
              <a:t>verpflichtend</a:t>
            </a:r>
            <a:r>
              <a:rPr lang="en-GB" sz="1400" dirty="0">
                <a:latin typeface="CG Omega" panose="020B0502050508020304" pitchFamily="34" charset="0"/>
              </a:rPr>
              <a:t> für </a:t>
            </a:r>
            <a:r>
              <a:rPr lang="en-GB" sz="1400" dirty="0" err="1">
                <a:latin typeface="CG Omega" panose="020B0502050508020304" pitchFamily="34" charset="0"/>
              </a:rPr>
              <a:t>Großstädte</a:t>
            </a:r>
            <a:r>
              <a:rPr lang="en-GB" sz="1400" dirty="0">
                <a:latin typeface="CG Omega" panose="020B0502050508020304" pitchFamily="34" charset="0"/>
              </a:rPr>
              <a:t> bis 2025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G Omega" panose="020B0502050508020304" pitchFamily="34" charset="0"/>
              </a:rPr>
              <a:t>Change Management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CG Omega" panose="020B0502050508020304" pitchFamily="34" charset="0"/>
              </a:rPr>
              <a:t>Klare</a:t>
            </a:r>
            <a:r>
              <a:rPr lang="en-GB" sz="2000" dirty="0">
                <a:latin typeface="CG Omega" panose="020B0502050508020304" pitchFamily="34" charset="0"/>
              </a:rPr>
              <a:t> </a:t>
            </a:r>
            <a:r>
              <a:rPr lang="en-GB" sz="2000" dirty="0" err="1">
                <a:latin typeface="CG Omega" panose="020B0502050508020304" pitchFamily="34" charset="0"/>
              </a:rPr>
              <a:t>politische</a:t>
            </a:r>
            <a:r>
              <a:rPr lang="en-GB" sz="2000" dirty="0">
                <a:latin typeface="CG Omega" panose="020B0502050508020304" pitchFamily="34" charset="0"/>
              </a:rPr>
              <a:t> </a:t>
            </a:r>
            <a:r>
              <a:rPr lang="en-GB" sz="2000" dirty="0" err="1">
                <a:latin typeface="CG Omega" panose="020B0502050508020304" pitchFamily="34" charset="0"/>
              </a:rPr>
              <a:t>Prioritäten</a:t>
            </a:r>
            <a:r>
              <a:rPr lang="en-GB" sz="2000" dirty="0">
                <a:latin typeface="CG Omega" panose="020B0502050508020304" pitchFamily="34" charset="0"/>
              </a:rPr>
              <a:t> </a:t>
            </a:r>
            <a:r>
              <a:rPr lang="en-GB" sz="2000" dirty="0" err="1">
                <a:latin typeface="CG Omega" panose="020B0502050508020304" pitchFamily="34" charset="0"/>
              </a:rPr>
              <a:t>inkl</a:t>
            </a:r>
            <a:r>
              <a:rPr lang="en-GB" sz="2000" dirty="0">
                <a:latin typeface="CG Omega" panose="020B0502050508020304" pitchFamily="34" charset="0"/>
              </a:rPr>
              <a:t>. </a:t>
            </a:r>
            <a:r>
              <a:rPr lang="en-GB" sz="2000" dirty="0" err="1">
                <a:latin typeface="CG Omega" panose="020B0502050508020304" pitchFamily="34" charset="0"/>
              </a:rPr>
              <a:t>Zielformulierung</a:t>
            </a:r>
            <a:r>
              <a:rPr lang="en-GB" sz="2000" dirty="0">
                <a:latin typeface="CG Omega" panose="020B0502050508020304" pitchFamily="34" charset="0"/>
              </a:rPr>
              <a:t> und </a:t>
            </a:r>
            <a:r>
              <a:rPr lang="en-GB" sz="2000" dirty="0" err="1">
                <a:latin typeface="CG Omega" panose="020B0502050508020304" pitchFamily="34" charset="0"/>
              </a:rPr>
              <a:t>Zeithorizonte</a:t>
            </a:r>
            <a:endParaRPr lang="en-GB" sz="2000" dirty="0">
              <a:latin typeface="CG Omega" panose="020B05020505080203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CG Omega" panose="020B0502050508020304" pitchFamily="34" charset="0"/>
              </a:rPr>
              <a:t>Verankerung</a:t>
            </a:r>
            <a:r>
              <a:rPr lang="en-GB" sz="2000" dirty="0">
                <a:latin typeface="CG Omega" panose="020B0502050508020304" pitchFamily="34" charset="0"/>
              </a:rPr>
              <a:t> von kinder- und </a:t>
            </a:r>
            <a:r>
              <a:rPr lang="en-GB" sz="2000" dirty="0" err="1">
                <a:latin typeface="CG Omega" panose="020B0502050508020304" pitchFamily="34" charset="0"/>
              </a:rPr>
              <a:t>jugendfreundlichen</a:t>
            </a:r>
            <a:r>
              <a:rPr lang="en-GB" sz="2000" dirty="0">
                <a:latin typeface="CG Omega" panose="020B0502050508020304" pitchFamily="34" charset="0"/>
              </a:rPr>
              <a:t> </a:t>
            </a:r>
            <a:r>
              <a:rPr lang="en-GB" sz="2000" dirty="0" err="1">
                <a:latin typeface="CG Omega" panose="020B0502050508020304" pitchFamily="34" charset="0"/>
              </a:rPr>
              <a:t>Prinzipien</a:t>
            </a:r>
            <a:r>
              <a:rPr lang="en-GB" sz="2000" dirty="0">
                <a:latin typeface="CG Omega" panose="020B0502050508020304" pitchFamily="34" charset="0"/>
              </a:rPr>
              <a:t> in </a:t>
            </a:r>
            <a:r>
              <a:rPr lang="en-GB" sz="2000" dirty="0" err="1">
                <a:latin typeface="CG Omega" panose="020B0502050508020304" pitchFamily="34" charset="0"/>
              </a:rPr>
              <a:t>verschiedenen</a:t>
            </a:r>
            <a:r>
              <a:rPr lang="en-GB" sz="2000" dirty="0">
                <a:latin typeface="CG Omega" panose="020B0502050508020304" pitchFamily="34" charset="0"/>
              </a:rPr>
              <a:t> </a:t>
            </a:r>
            <a:r>
              <a:rPr lang="en-GB" sz="2000" dirty="0" err="1">
                <a:latin typeface="CG Omega" panose="020B0502050508020304" pitchFamily="34" charset="0"/>
              </a:rPr>
              <a:t>Bereichen</a:t>
            </a:r>
            <a:endParaRPr lang="en-GB" sz="2000" dirty="0">
              <a:latin typeface="CG Omega" panose="020B0502050508020304" pitchFamily="34" charset="0"/>
            </a:endParaRP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CG Omega" panose="020B0502050508020304" pitchFamily="34" charset="0"/>
              </a:rPr>
              <a:t>Mobilität 		(</a:t>
            </a:r>
            <a:r>
              <a:rPr lang="en-GB" sz="1600" dirty="0" err="1">
                <a:latin typeface="CG Omega" panose="020B0502050508020304" pitchFamily="34" charset="0"/>
              </a:rPr>
              <a:t>inkl</a:t>
            </a:r>
            <a:r>
              <a:rPr lang="en-GB" sz="1600" dirty="0">
                <a:latin typeface="CG Omega" panose="020B0502050508020304" pitchFamily="34" charset="0"/>
              </a:rPr>
              <a:t>. </a:t>
            </a:r>
            <a:r>
              <a:rPr lang="en-GB" sz="1600" dirty="0" err="1">
                <a:latin typeface="CG Omega" panose="020B0502050508020304" pitchFamily="34" charset="0"/>
              </a:rPr>
              <a:t>Wgebeziehungen</a:t>
            </a:r>
            <a:r>
              <a:rPr lang="en-GB" sz="1600" dirty="0">
                <a:latin typeface="CG Omega" panose="020B0502050508020304" pitchFamily="34" charset="0"/>
              </a:rPr>
              <a:t>, forgiving infrastructure, </a:t>
            </a:r>
            <a:r>
              <a:rPr lang="en-GB" sz="1600" dirty="0" err="1">
                <a:latin typeface="CG Omega" panose="020B0502050508020304" pitchFamily="34" charset="0"/>
              </a:rPr>
              <a:t>Ampelschaltungen</a:t>
            </a:r>
            <a:r>
              <a:rPr lang="en-GB" sz="1600" dirty="0">
                <a:latin typeface="CG Omega" panose="020B0502050508020304" pitchFamily="34" charset="0"/>
              </a:rPr>
              <a:t>, </a:t>
            </a:r>
            <a:r>
              <a:rPr lang="en-GB" sz="1600" dirty="0" err="1">
                <a:latin typeface="CG Omega" panose="020B0502050508020304" pitchFamily="34" charset="0"/>
              </a:rPr>
              <a:t>Rollerabstellplätze</a:t>
            </a:r>
            <a:r>
              <a:rPr lang="en-GB" sz="1600" dirty="0">
                <a:latin typeface="CG Omega" panose="020B0502050508020304" pitchFamily="34" charset="0"/>
              </a:rPr>
              <a:t>, …)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dirty="0" err="1">
                <a:latin typeface="CG Omega" panose="020B0502050508020304" pitchFamily="34" charset="0"/>
              </a:rPr>
              <a:t>Wohnen</a:t>
            </a:r>
            <a:endParaRPr lang="en-GB" sz="1600" dirty="0">
              <a:latin typeface="CG Omega" panose="020B0502050508020304" pitchFamily="34" charset="0"/>
            </a:endParaRP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dirty="0" err="1">
                <a:latin typeface="CG Omega" panose="020B0502050508020304" pitchFamily="34" charset="0"/>
              </a:rPr>
              <a:t>Erholung</a:t>
            </a:r>
            <a:endParaRPr lang="en-GB" sz="1600" dirty="0">
              <a:latin typeface="CG Omega" panose="020B0502050508020304" pitchFamily="34" charset="0"/>
            </a:endParaRP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CG Omega" panose="020B0502050508020304" pitchFamily="34" charset="0"/>
              </a:rPr>
              <a:t>Schule		(</a:t>
            </a:r>
            <a:r>
              <a:rPr lang="en-GB" sz="1600" dirty="0" err="1">
                <a:latin typeface="CG Omega" panose="020B0502050508020304" pitchFamily="34" charset="0"/>
              </a:rPr>
              <a:t>inkl</a:t>
            </a:r>
            <a:r>
              <a:rPr lang="en-GB" sz="1600" dirty="0">
                <a:latin typeface="CG Omega" panose="020B0502050508020304" pitchFamily="34" charset="0"/>
              </a:rPr>
              <a:t>. </a:t>
            </a:r>
            <a:r>
              <a:rPr lang="en-GB" sz="1600" dirty="0" err="1">
                <a:latin typeface="CG Omega" panose="020B0502050508020304" pitchFamily="34" charset="0"/>
              </a:rPr>
              <a:t>Schulzuweisungen</a:t>
            </a:r>
            <a:r>
              <a:rPr lang="en-GB" sz="1600" dirty="0">
                <a:latin typeface="CG Omega" panose="020B0502050508020304" pitchFamily="34" charset="0"/>
              </a:rPr>
              <a:t>, …)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dirty="0" err="1">
                <a:latin typeface="CG Omega" panose="020B0502050508020304" pitchFamily="34" charset="0"/>
              </a:rPr>
              <a:t>Öffentliche</a:t>
            </a:r>
            <a:r>
              <a:rPr lang="en-GB" sz="1600" dirty="0">
                <a:latin typeface="CG Omega" panose="020B0502050508020304" pitchFamily="34" charset="0"/>
              </a:rPr>
              <a:t> </a:t>
            </a:r>
            <a:r>
              <a:rPr lang="en-GB" sz="1600" dirty="0" err="1">
                <a:latin typeface="CG Omega" panose="020B0502050508020304" pitchFamily="34" charset="0"/>
              </a:rPr>
              <a:t>Räume</a:t>
            </a:r>
            <a:r>
              <a:rPr lang="en-GB" sz="1600" dirty="0">
                <a:latin typeface="CG Omega" panose="020B0502050508020304" pitchFamily="34" charset="0"/>
              </a:rPr>
              <a:t> 	(</a:t>
            </a:r>
            <a:r>
              <a:rPr lang="en-GB" sz="1600" dirty="0" err="1">
                <a:latin typeface="CG Omega" panose="020B0502050508020304" pitchFamily="34" charset="0"/>
              </a:rPr>
              <a:t>inkl</a:t>
            </a:r>
            <a:r>
              <a:rPr lang="en-GB" sz="1600" dirty="0">
                <a:latin typeface="CG Omega" panose="020B0502050508020304" pitchFamily="34" charset="0"/>
              </a:rPr>
              <a:t>. Parks, </a:t>
            </a:r>
            <a:r>
              <a:rPr lang="en-GB" sz="1600" dirty="0" err="1">
                <a:latin typeface="CG Omega" panose="020B0502050508020304" pitchFamily="34" charset="0"/>
              </a:rPr>
              <a:t>Spielplätze</a:t>
            </a:r>
            <a:r>
              <a:rPr lang="en-GB" sz="1600" dirty="0">
                <a:latin typeface="CG Omega" panose="020B0502050508020304" pitchFamily="34" charset="0"/>
              </a:rPr>
              <a:t>, </a:t>
            </a:r>
            <a:r>
              <a:rPr lang="en-GB" sz="1600" dirty="0" err="1">
                <a:latin typeface="CG Omega" panose="020B0502050508020304" pitchFamily="34" charset="0"/>
              </a:rPr>
              <a:t>Gehwege</a:t>
            </a:r>
            <a:r>
              <a:rPr lang="en-GB" sz="1600" dirty="0">
                <a:latin typeface="CG Omega" panose="020B0502050508020304" pitchFamily="34" charset="0"/>
              </a:rPr>
              <a:t>, Kunst, </a:t>
            </a:r>
            <a:r>
              <a:rPr lang="en-GB" sz="1600" dirty="0" err="1">
                <a:latin typeface="CG Omega" panose="020B0502050508020304" pitchFamily="34" charset="0"/>
              </a:rPr>
              <a:t>Beleuchtung</a:t>
            </a:r>
            <a:r>
              <a:rPr lang="en-GB" sz="1600" dirty="0">
                <a:latin typeface="CG Omega" panose="020B0502050508020304" pitchFamily="34" charset="0"/>
              </a:rPr>
              <a:t>, …)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CG Omega" panose="020B0502050508020304" pitchFamily="34" charset="0"/>
              </a:rPr>
              <a:t>…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CG Omega" panose="020B0502050508020304" pitchFamily="34" charset="0"/>
              </a:rPr>
              <a:t>Berichtspflichten</a:t>
            </a:r>
            <a:endParaRPr lang="en-GB" sz="2000" dirty="0">
              <a:latin typeface="CG Omega" panose="020B05020505080203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CG Omega" panose="020B0502050508020304" pitchFamily="34" charset="0"/>
              </a:rPr>
              <a:t>Evaluierung</a:t>
            </a:r>
            <a:endParaRPr lang="en-GB" sz="2000" dirty="0">
              <a:latin typeface="CG Omega" panose="020B05020505080203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CG Omega" panose="020B0502050508020304" pitchFamily="34" charset="0"/>
              </a:rPr>
              <a:t>Ggf</a:t>
            </a:r>
            <a:r>
              <a:rPr lang="en-GB" sz="2000" dirty="0">
                <a:latin typeface="CG Omega" panose="020B0502050508020304" pitchFamily="34" charset="0"/>
              </a:rPr>
              <a:t>. </a:t>
            </a:r>
            <a:r>
              <a:rPr lang="en-GB" sz="2000" dirty="0" err="1">
                <a:latin typeface="CG Omega" panose="020B0502050508020304" pitchFamily="34" charset="0"/>
              </a:rPr>
              <a:t>Nachjustieren</a:t>
            </a:r>
            <a:endParaRPr lang="en-GB" sz="2000" dirty="0">
              <a:latin typeface="CG Omega" panose="020B05020505080203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000" dirty="0">
              <a:latin typeface="CG Omega" panose="020B0502050508020304" pitchFamily="34" charset="0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411641B-B429-336E-D3FA-07A14F75F457}"/>
              </a:ext>
            </a:extLst>
          </p:cNvPr>
          <p:cNvGrpSpPr/>
          <p:nvPr/>
        </p:nvGrpSpPr>
        <p:grpSpPr>
          <a:xfrm>
            <a:off x="5435600" y="1499220"/>
            <a:ext cx="6415597" cy="4832394"/>
            <a:chOff x="5602575" y="1448255"/>
            <a:chExt cx="6415597" cy="4832394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A77F9A34-A74D-E2F2-79B1-0D7F2028B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2575" y="1448255"/>
              <a:ext cx="6415597" cy="4586174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378B81DE-CB46-41D0-4861-DB57BA9AEC9F}"/>
                </a:ext>
              </a:extLst>
            </p:cNvPr>
            <p:cNvSpPr txBox="1"/>
            <p:nvPr/>
          </p:nvSpPr>
          <p:spPr>
            <a:xfrm>
              <a:off x="5691475" y="6034428"/>
              <a:ext cx="60960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00" dirty="0"/>
                <a:t>https://www.eltis.org/sites/default/files/german_sump_guidelines_high_quality.pdf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324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015E8BD-9D86-3521-B3D4-9DBD60D90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74" y="367146"/>
            <a:ext cx="11595599" cy="468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2500" dirty="0">
                <a:solidFill>
                  <a:srgbClr val="C00000"/>
                </a:solidFill>
                <a:latin typeface="CG Omega"/>
              </a:rPr>
              <a:t>Indikatoren </a:t>
            </a:r>
            <a:r>
              <a:rPr lang="de-DE" sz="2000" b="0" dirty="0">
                <a:solidFill>
                  <a:srgbClr val="C00000"/>
                </a:solidFill>
                <a:latin typeface="CG Omega"/>
              </a:rPr>
              <a:t>(vom Bauchgefühl zu Fakten)</a:t>
            </a:r>
            <a:endParaRPr lang="en-GB" sz="2500" dirty="0">
              <a:solidFill>
                <a:srgbClr val="C00000"/>
              </a:solidFill>
              <a:latin typeface="CG Omega"/>
            </a:endParaRP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8DFC98A9-A877-1DF5-27E6-CDC29120305C}"/>
              </a:ext>
            </a:extLst>
          </p:cNvPr>
          <p:cNvSpPr/>
          <p:nvPr/>
        </p:nvSpPr>
        <p:spPr>
          <a:xfrm>
            <a:off x="340803" y="1168726"/>
            <a:ext cx="1109391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CG Omega" panose="020B0502050508020304" pitchFamily="34" charset="0"/>
              </a:rPr>
              <a:t>Quantitativ  (In Zahlen)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CG Omega" panose="020B0502050508020304" pitchFamily="34" charset="0"/>
              </a:rPr>
              <a:t>Qualitativ     (In Worten, Bildern und Karten </a:t>
            </a:r>
            <a:r>
              <a:rPr lang="de-DE" sz="1600" dirty="0">
                <a:latin typeface="CG Omega" panose="020B0502050508020304" pitchFamily="34" charset="0"/>
              </a:rPr>
              <a:t>(z.B. Angsträume))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CG Omega" panose="020B0502050508020304" pitchFamily="34" charset="0"/>
              </a:rPr>
              <a:t>Expertendefiniert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CG Omega" panose="020B0502050508020304" pitchFamily="34" charset="0"/>
              </a:rPr>
              <a:t>Betroffenendefiniert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CG Omega" panose="020B0502050508020304" pitchFamily="34" charset="0"/>
              </a:rPr>
              <a:t>Datenerhebung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latin typeface="CG Omega" panose="020B0502050508020304" pitchFamily="34" charset="0"/>
              </a:rPr>
              <a:t>Minimum: Altersspezifische Erfassung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latin typeface="CG Omega" panose="020B0502050508020304" pitchFamily="34" charset="0"/>
              </a:rPr>
              <a:t>Crowd-Sourcing (Apps, Geh-Wege Check, Ping-</a:t>
            </a:r>
            <a:r>
              <a:rPr lang="de-DE" sz="1600" dirty="0" err="1">
                <a:latin typeface="CG Omega" panose="020B0502050508020304" pitchFamily="34" charset="0"/>
              </a:rPr>
              <a:t>if</a:t>
            </a:r>
            <a:r>
              <a:rPr lang="de-DE" sz="1600" dirty="0">
                <a:latin typeface="CG Omega" panose="020B0502050508020304" pitchFamily="34" charset="0"/>
              </a:rPr>
              <a:t>-</a:t>
            </a:r>
            <a:r>
              <a:rPr lang="de-DE" sz="1600" dirty="0" err="1">
                <a:latin typeface="CG Omega" panose="020B0502050508020304" pitchFamily="34" charset="0"/>
              </a:rPr>
              <a:t>you</a:t>
            </a:r>
            <a:r>
              <a:rPr lang="de-DE" sz="1600" dirty="0">
                <a:latin typeface="CG Omega" panose="020B0502050508020304" pitchFamily="34" charset="0"/>
              </a:rPr>
              <a:t>-care, …)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CG Omega" panose="020B0502050508020304" pitchFamily="34" charset="0"/>
              </a:rPr>
              <a:t>Datenanalyse und -darstellung </a:t>
            </a:r>
            <a:r>
              <a:rPr lang="de-DE" sz="1600" dirty="0">
                <a:latin typeface="CG Omega" panose="020B0502050508020304" pitchFamily="34" charset="0"/>
              </a:rPr>
              <a:t>(evtl. Kooperation mit Uni)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CG Omega" panose="020B0502050508020304" pitchFamily="34" charset="0"/>
              </a:rPr>
              <a:t>Jährliche Berichterstattung mit Pressegespräch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000" dirty="0">
              <a:latin typeface="CG Omega" panose="020B0502050508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1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21 RC design CLEAR">
  <a:themeElements>
    <a:clrScheme name="Custom 1">
      <a:dk1>
        <a:srgbClr val="000000"/>
      </a:dk1>
      <a:lt1>
        <a:sysClr val="window" lastClr="FFFFFF"/>
      </a:lt1>
      <a:dk2>
        <a:srgbClr val="7F7F7F"/>
      </a:dk2>
      <a:lt2>
        <a:srgbClr val="0F0031"/>
      </a:lt2>
      <a:accent1>
        <a:srgbClr val="0F0031"/>
      </a:accent1>
      <a:accent2>
        <a:srgbClr val="005214"/>
      </a:accent2>
      <a:accent3>
        <a:srgbClr val="6FB2B3"/>
      </a:accent3>
      <a:accent4>
        <a:srgbClr val="1B4F75"/>
      </a:accent4>
      <a:accent5>
        <a:srgbClr val="990015"/>
      </a:accent5>
      <a:accent6>
        <a:srgbClr val="FFFFFF"/>
      </a:accent6>
      <a:hlink>
        <a:srgbClr val="7F7F7F"/>
      </a:hlink>
      <a:folHlink>
        <a:srgbClr val="000000"/>
      </a:folHlink>
    </a:clrScheme>
    <a:fontScheme name="Rupprecht Consult">
      <a:majorFont>
        <a:latin typeface="CG Omega"/>
        <a:ea typeface=""/>
        <a:cs typeface=""/>
      </a:majorFont>
      <a:minorFont>
        <a:latin typeface="CG Omeg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 RC design CLEAR" id="{C601B52E-42FA-4A79-BA75-5D5F5C7AE219}" vid="{36324787-8C36-4C8A-9510-58E9CC352F1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0DEAA147F42084BAFE2C3D70D692742" ma:contentTypeVersion="16" ma:contentTypeDescription="Ein neues Dokument erstellen." ma:contentTypeScope="" ma:versionID="ef684098f01d8b013ff6af6fc6df7110">
  <xsd:schema xmlns:xsd="http://www.w3.org/2001/XMLSchema" xmlns:xs="http://www.w3.org/2001/XMLSchema" xmlns:p="http://schemas.microsoft.com/office/2006/metadata/properties" xmlns:ns2="afa0b208-1f37-4c9b-89d9-4c2b0ebf2b18" xmlns:ns3="04dfe070-9659-4e11-9447-f9ac49950820" targetNamespace="http://schemas.microsoft.com/office/2006/metadata/properties" ma:root="true" ma:fieldsID="eca5790db3792b1575b83aac0bbd7565" ns2:_="" ns3:_="">
    <xsd:import namespace="afa0b208-1f37-4c9b-89d9-4c2b0ebf2b18"/>
    <xsd:import namespace="04dfe070-9659-4e11-9447-f9ac499508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a0b208-1f37-4c9b-89d9-4c2b0ebf2b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41344acb-3141-4a9e-98db-033320ef6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fe070-9659-4e11-9447-f9ac4995082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439c705-ee67-44f8-b5a5-d932759f403c}" ma:internalName="TaxCatchAll" ma:showField="CatchAllData" ma:web="04dfe070-9659-4e11-9447-f9ac499508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a0b208-1f37-4c9b-89d9-4c2b0ebf2b18">
      <Terms xmlns="http://schemas.microsoft.com/office/infopath/2007/PartnerControls"/>
    </lcf76f155ced4ddcb4097134ff3c332f>
    <TaxCatchAll xmlns="04dfe070-9659-4e11-9447-f9ac4995082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D925CD-F295-4C27-B829-5F551AD489A0}"/>
</file>

<file path=customXml/itemProps2.xml><?xml version="1.0" encoding="utf-8"?>
<ds:datastoreItem xmlns:ds="http://schemas.openxmlformats.org/officeDocument/2006/customXml" ds:itemID="{C38EB816-1378-4FB2-954F-641EE391385B}">
  <ds:schemaRefs>
    <ds:schemaRef ds:uri="62386c0d-21be-435a-8d6f-b2e0d182e337"/>
    <ds:schemaRef ds:uri="7de3394a-780a-47d6-96e4-a0a7303a497c"/>
    <ds:schemaRef ds:uri="9462b599-f147-489d-aae4-a347ab1dd4db"/>
    <ds:schemaRef ds:uri="b0b94039-ede3-45fa-b160-0c41fa361d1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1629A76-F519-48D0-B5B0-36D50FB97F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2020_RC_design</Template>
  <TotalTime>0</TotalTime>
  <Words>783</Words>
  <Application>Microsoft Office PowerPoint</Application>
  <PresentationFormat>Breitbild</PresentationFormat>
  <Paragraphs>161</Paragraphs>
  <Slides>13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CG Omega</vt:lpstr>
      <vt:lpstr>Wingdings</vt:lpstr>
      <vt:lpstr>2021 RC design CLEAR</vt:lpstr>
      <vt:lpstr>Custom Design</vt:lpstr>
      <vt:lpstr>PowerPoint-Präsentation</vt:lpstr>
      <vt:lpstr>Klärung des Anspruchs</vt:lpstr>
      <vt:lpstr>Klärung des Anspruchs</vt:lpstr>
      <vt:lpstr>Die Zutaten</vt:lpstr>
      <vt:lpstr>Selbstverpflichtung &amp; Kommunikation</vt:lpstr>
      <vt:lpstr>Kapazitäten in der Verwaltung</vt:lpstr>
      <vt:lpstr>Beteiligung / Ko-Kreation</vt:lpstr>
      <vt:lpstr>Integrierte Planung</vt:lpstr>
      <vt:lpstr>Indikatoren (vom Bauchgefühl zu Fakten)</vt:lpstr>
      <vt:lpstr>Strategische Allianzen etablieren</vt:lpstr>
      <vt:lpstr>Pilotprojekte</vt:lpstr>
      <vt:lpstr>Verboten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Rupprecht (AR)</dc:creator>
  <cp:lastModifiedBy>Ralf Brand</cp:lastModifiedBy>
  <cp:revision>4</cp:revision>
  <dcterms:created xsi:type="dcterms:W3CDTF">2020-05-20T10:48:55Z</dcterms:created>
  <dcterms:modified xsi:type="dcterms:W3CDTF">2023-04-05T13:59:25Z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0x010100A2399F23FC1A73439BB1308D00780464</vt:lpwstr>
  </property>
  <property fmtid="{D5CDD505-2E9C-101B-9397-08002B2CF9AE}" pid="3" name="Tag">
    <vt:lpwstr/>
  </property>
  <property fmtid="{D5CDD505-2E9C-101B-9397-08002B2CF9AE}" pid="4" name="Order">
    <vt:r8>9900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MediaServiceImageTags">
    <vt:lpwstr/>
  </property>
</Properties>
</file>